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4"/>
  </p:notesMasterIdLst>
  <p:sldIdLst>
    <p:sldId id="256" r:id="rId2"/>
    <p:sldId id="257" r:id="rId3"/>
    <p:sldId id="272" r:id="rId4"/>
    <p:sldId id="258" r:id="rId5"/>
    <p:sldId id="278" r:id="rId6"/>
    <p:sldId id="268" r:id="rId7"/>
    <p:sldId id="269" r:id="rId8"/>
    <p:sldId id="270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75" r:id="rId18"/>
    <p:sldId id="277" r:id="rId19"/>
    <p:sldId id="273" r:id="rId20"/>
    <p:sldId id="274" r:id="rId21"/>
    <p:sldId id="276" r:id="rId22"/>
    <p:sldId id="27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9" d="100"/>
          <a:sy n="69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0877E-0DB6-4806-9114-2820CF390DEB}" type="datetimeFigureOut">
              <a:rPr lang="uk-UA" smtClean="0"/>
              <a:t>11.03.2018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81FDD-FE5D-44D2-BC34-44610307B97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76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81FDD-FE5D-44D2-BC34-44610307B97F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707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9" t="5703" b="1"/>
          <a:stretch/>
        </p:blipFill>
        <p:spPr>
          <a:xfrm>
            <a:off x="5049420" y="6144990"/>
            <a:ext cx="3394704" cy="459864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78336" y="1614541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9" t="5703" b="26898"/>
          <a:stretch/>
        </p:blipFill>
        <p:spPr>
          <a:xfrm>
            <a:off x="4779932" y="6458661"/>
            <a:ext cx="3394704" cy="3286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7" t="640615" r="-10938" b="-634911"/>
          <a:stretch/>
        </p:blipFill>
        <p:spPr>
          <a:xfrm>
            <a:off x="4788024" y="6309320"/>
            <a:ext cx="3394704" cy="4598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9" t="5703" b="1"/>
          <a:stretch/>
        </p:blipFill>
        <p:spPr>
          <a:xfrm>
            <a:off x="4539490" y="6309320"/>
            <a:ext cx="3394704" cy="4598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09" t="5703" b="23916"/>
          <a:stretch/>
        </p:blipFill>
        <p:spPr>
          <a:xfrm>
            <a:off x="4765410" y="6468988"/>
            <a:ext cx="3394704" cy="343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4414" y="642918"/>
            <a:ext cx="764386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Організація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та структура табору</a:t>
            </a:r>
            <a:endParaRPr lang="ru-RU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D:\Kirche\Документи\Програма ВК\Веселі Канікули 2012\Фото\Фото ВК 2012\DSC00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5058" y="2400901"/>
            <a:ext cx="5112568" cy="3834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5340"/>
            <a:ext cx="438410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Молитва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958982"/>
            <a:ext cx="707236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3000" dirty="0" smtClean="0"/>
              <a:t> Літургія</a:t>
            </a:r>
          </a:p>
          <a:p>
            <a:pPr>
              <a:buFontTx/>
              <a:buChar char="-"/>
            </a:pPr>
            <a:r>
              <a:rPr lang="uk-UA" sz="3000" dirty="0" smtClean="0"/>
              <a:t> Молитва(зранку та вечері, перед обід та після нього, за батьків )</a:t>
            </a:r>
          </a:p>
          <a:p>
            <a:pPr>
              <a:buFontTx/>
              <a:buChar char="-"/>
            </a:pPr>
            <a:r>
              <a:rPr lang="uk-UA" sz="3000" dirty="0" smtClean="0"/>
              <a:t> Іспит сумління та сповідь </a:t>
            </a:r>
          </a:p>
          <a:p>
            <a:pPr>
              <a:buFontTx/>
              <a:buChar char="-"/>
            </a:pPr>
            <a:r>
              <a:rPr lang="uk-UA" sz="3000" dirty="0" err="1" smtClean="0"/>
              <a:t>Вервиця</a:t>
            </a:r>
            <a:r>
              <a:rPr lang="uk-UA" sz="3000" dirty="0" smtClean="0"/>
              <a:t> з </a:t>
            </a:r>
            <a:r>
              <a:rPr lang="uk-UA" sz="3000" dirty="0" err="1" smtClean="0"/>
              <a:t>наміреннями</a:t>
            </a:r>
            <a:r>
              <a:rPr lang="uk-UA" sz="3000" dirty="0" smtClean="0"/>
              <a:t> дітей </a:t>
            </a:r>
          </a:p>
        </p:txBody>
      </p:sp>
      <p:pic>
        <p:nvPicPr>
          <p:cNvPr id="68609" name="Picture 1" descr="D:\Kirche\Документи\Програма ВК\ЛІТО 2010\Веселі канікули 2010\фото молодші\DSC_0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26" y="3571876"/>
            <a:ext cx="4286280" cy="284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8610" name="Picture 2" descr="D:\Kirche\Документи\Програма ВК\ЛІТО 2010\Веселі канікули 2010\фото молодші\Новая папка\DSC_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1790" y="3603960"/>
            <a:ext cx="4254206" cy="2825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39505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Катехизація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951982"/>
            <a:ext cx="3879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Загальна для табору</a:t>
            </a:r>
          </a:p>
          <a:p>
            <a:r>
              <a:rPr lang="uk-UA" sz="2400" dirty="0" smtClean="0"/>
              <a:t>По групах </a:t>
            </a:r>
          </a:p>
          <a:p>
            <a:r>
              <a:rPr lang="uk-UA" sz="2400" dirty="0" smtClean="0"/>
              <a:t>Практичне завдання </a:t>
            </a:r>
          </a:p>
          <a:p>
            <a:r>
              <a:rPr lang="uk-UA" sz="2400" dirty="0" smtClean="0"/>
              <a:t>Наочні матеріали </a:t>
            </a:r>
          </a:p>
          <a:p>
            <a:r>
              <a:rPr lang="uk-UA" sz="2400" dirty="0" smtClean="0"/>
              <a:t>Сценки</a:t>
            </a:r>
          </a:p>
        </p:txBody>
      </p:sp>
      <p:pic>
        <p:nvPicPr>
          <p:cNvPr id="67585" name="Picture 1" descr="D:\Kirche\Документи\Програма ВК\Веселі Канікули 2012\Фото\Фото ВК 2012\DSC008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928934"/>
            <a:ext cx="4357718" cy="326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6" name="Picture 2" descr="D:\Kirche\Документи\Програма ВК\Веселі Канікули 2012\Фото\Фото ВК 2012\DSC008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3"/>
            <a:ext cx="2428892" cy="3238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7" name="Picture 3" descr="D:\Kirche\Документи\Програма ВК\Веселі Канікули 2012\Фото\Фото ВК 2012\DSC00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6994" y="571480"/>
            <a:ext cx="3092658" cy="2319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3005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Дозвілля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14298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err="1" smtClean="0"/>
              <a:t>Підбірка</a:t>
            </a:r>
            <a:r>
              <a:rPr lang="uk-UA" sz="2400" dirty="0" smtClean="0"/>
              <a:t> ігор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Велика гра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Виїзд за межі табору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Гуртки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err="1" smtClean="0"/>
              <a:t>Банси</a:t>
            </a:r>
            <a:r>
              <a:rPr lang="uk-UA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uk-UA" sz="2400" dirty="0" smtClean="0"/>
              <a:t>Змагання та переможці табору </a:t>
            </a:r>
          </a:p>
        </p:txBody>
      </p:sp>
      <p:pic>
        <p:nvPicPr>
          <p:cNvPr id="66563" name="Picture 3" descr="D:\Kirche\Документи\Програма ВК\Веселі Канікули 2012\Фото\Фото ВК 2012\DSC009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14290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4" name="Picture 4" descr="D:\Kirche\Документи\Програма ВК\Веселі Канікули 2012\Фото\Фото ВК 2012\DSC009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817" y="4581128"/>
            <a:ext cx="2678671" cy="2009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5" name="Picture 5" descr="D:\Kirche\Документи\Програма ВК\Веселі Канікули 2012\Фото\Фото ВК 2012\DSC00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14818"/>
            <a:ext cx="3167084" cy="2375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6566" name="Picture 6" descr="D:\Kirche\Документи\Програма ВК\Веселі Канікули 2012\Фото\Фото ВК 2012\DSC00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928934"/>
            <a:ext cx="2667019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96252"/>
            <a:ext cx="8360767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Місце</a:t>
            </a:r>
            <a:r>
              <a:rPr lang="ru-RU" sz="4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45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проведення</a:t>
            </a:r>
            <a:r>
              <a:rPr lang="ru-RU" sz="45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табору</a:t>
            </a:r>
            <a:endParaRPr lang="ru-RU" sz="45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364428" y="934438"/>
            <a:ext cx="8247860" cy="3787716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None/>
            </a:pPr>
            <a:r>
              <a:rPr lang="uk-UA" dirty="0" smtClean="0"/>
              <a:t>Аніматор повинен ознайомитися з місцем проведення табору, врахувати особливості території: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/>
              <a:t>д</a:t>
            </a:r>
            <a:r>
              <a:rPr lang="uk-UA" dirty="0" smtClean="0"/>
              <a:t>ля загального збору дітей;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/>
              <a:t>д</a:t>
            </a:r>
            <a:r>
              <a:rPr lang="uk-UA" dirty="0" smtClean="0"/>
              <a:t>ля розміщення груп;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 smtClean="0"/>
              <a:t>для великих та інших ігор;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uk-UA" dirty="0"/>
              <a:t>д</a:t>
            </a:r>
            <a:r>
              <a:rPr lang="uk-UA" dirty="0" smtClean="0"/>
              <a:t>ля проведення гуртків та іншої творчої роботи дітей;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uk-UA" dirty="0" smtClean="0"/>
              <a:t>Аніматор повинен підготувати (привести до чистоти і порядку) територію та приміщення (і дбати про це впродовж усього часу)</a:t>
            </a:r>
            <a:endParaRPr lang="uk-UA" dirty="0"/>
          </a:p>
        </p:txBody>
      </p:sp>
      <p:pic>
        <p:nvPicPr>
          <p:cNvPr id="65537" name="Picture 1" descr="D:\Kirche\Документи\Програма ВК\ВЕСЕЛІ КАНІКУЛИ 2011\Фото майданчиків\Катехитична Шко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638682"/>
            <a:ext cx="3068600" cy="203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8" name="Picture 2" descr="D:\Kirche\Документи\Програма ВК\ВЕСЕЛІ КАНІКУЛИ 2011\Фото майданчиків\Школа 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639" y="4832600"/>
            <a:ext cx="3059086" cy="203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5539" name="Picture 3" descr="D:\Kirche\Документи\Програма ВК\ЛІТО 2010\Веселі канікули 2010\фото молодші\маша\IMG_87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1153" y="4414561"/>
            <a:ext cx="2762150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160674"/>
            <a:ext cx="5562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Кошторис</a:t>
            </a:r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табору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268760"/>
            <a:ext cx="7100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Чітко розписано витрати</a:t>
            </a:r>
          </a:p>
          <a:p>
            <a:r>
              <a:rPr lang="uk-UA" sz="2400" dirty="0" smtClean="0"/>
              <a:t>Кожна частина табору окремий кошторис!!!</a:t>
            </a:r>
          </a:p>
          <a:p>
            <a:r>
              <a:rPr lang="uk-UA" sz="2400" dirty="0" smtClean="0"/>
              <a:t>Важливість + 20 % </a:t>
            </a:r>
          </a:p>
          <a:p>
            <a:r>
              <a:rPr lang="uk-UA" sz="2400" dirty="0" smtClean="0"/>
              <a:t>Прописувати найменші дрібниці </a:t>
            </a:r>
          </a:p>
          <a:p>
            <a:r>
              <a:rPr lang="uk-UA" sz="2400" dirty="0" smtClean="0"/>
              <a:t>Звітність та облік коштів </a:t>
            </a:r>
          </a:p>
        </p:txBody>
      </p:sp>
      <p:pic>
        <p:nvPicPr>
          <p:cNvPr id="64513" name="Picture 1" descr="D:\Kirche\Документи\Програма ВК\Веселі Канікули 2012\Поліграфія\БАНЕР ГРОШІ\IMG_9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423875"/>
            <a:ext cx="7666960" cy="321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09478" y="79560"/>
            <a:ext cx="55007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Партнерство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0100" y="1038609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Церква та парафіяни</a:t>
            </a:r>
          </a:p>
          <a:p>
            <a:r>
              <a:rPr lang="uk-UA" sz="2400" dirty="0" smtClean="0"/>
              <a:t>Державні установи </a:t>
            </a:r>
          </a:p>
          <a:p>
            <a:r>
              <a:rPr lang="uk-UA" sz="2400" dirty="0" smtClean="0"/>
              <a:t>Освітні заклади</a:t>
            </a:r>
          </a:p>
          <a:p>
            <a:r>
              <a:rPr lang="uk-UA" sz="2400" dirty="0" smtClean="0"/>
              <a:t>Медицина</a:t>
            </a:r>
          </a:p>
          <a:p>
            <a:r>
              <a:rPr lang="uk-UA" sz="2400" dirty="0" smtClean="0"/>
              <a:t>Підприємства</a:t>
            </a:r>
          </a:p>
          <a:p>
            <a:r>
              <a:rPr lang="uk-UA" sz="2400" dirty="0" smtClean="0"/>
              <a:t>Організації чи особи зі спільними інтересами </a:t>
            </a:r>
          </a:p>
        </p:txBody>
      </p:sp>
      <p:pic>
        <p:nvPicPr>
          <p:cNvPr id="1027" name="Picture 3" descr="D:\USER DATA\Desktop\Тренінг Парафіяльний денний табір 2013\Партнери\1ff326ce429040a02bd28e4501914b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4948235"/>
            <a:ext cx="1552575" cy="1552575"/>
          </a:xfrm>
          <a:prstGeom prst="rect">
            <a:avLst/>
          </a:prstGeom>
          <a:noFill/>
        </p:spPr>
      </p:pic>
      <p:pic>
        <p:nvPicPr>
          <p:cNvPr id="1028" name="Picture 4" descr="D:\USER DATA\Desktop\Тренінг Парафіяльний денний табір 2013\Партнери\knopa_temna_ram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4017180"/>
            <a:ext cx="2000232" cy="631026"/>
          </a:xfrm>
          <a:prstGeom prst="rect">
            <a:avLst/>
          </a:prstGeom>
          <a:noFill/>
        </p:spPr>
      </p:pic>
      <p:pic>
        <p:nvPicPr>
          <p:cNvPr id="1029" name="Picture 5" descr="D:\USER DATA\Desktop\Тренінг Парафіяльний денний табір 2013\Партнери\KOV_LOGO_prozoryi-f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3357562"/>
            <a:ext cx="1845880" cy="1609733"/>
          </a:xfrm>
          <a:prstGeom prst="rect">
            <a:avLst/>
          </a:prstGeom>
          <a:noFill/>
        </p:spPr>
      </p:pic>
      <p:pic>
        <p:nvPicPr>
          <p:cNvPr id="1030" name="Picture 6" descr="D:\USER DATA\Desktop\Тренінг Парафіяльний денний табір 2013\Партнери\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24251"/>
            <a:ext cx="1071570" cy="1476385"/>
          </a:xfrm>
          <a:prstGeom prst="rect">
            <a:avLst/>
          </a:prstGeom>
          <a:noFill/>
        </p:spPr>
      </p:pic>
      <p:pic>
        <p:nvPicPr>
          <p:cNvPr id="1031" name="Picture 7" descr="D:\USER DATA\Desktop\Тренінг Парафіяльний денний табір 2013\Партнери\logo-sd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14546" y="3357562"/>
            <a:ext cx="1714512" cy="1714512"/>
          </a:xfrm>
          <a:prstGeom prst="rect">
            <a:avLst/>
          </a:prstGeom>
          <a:noFill/>
        </p:spPr>
      </p:pic>
      <p:pic>
        <p:nvPicPr>
          <p:cNvPr id="1032" name="Picture 8" descr="D:\USER DATA\Desktop\Тренінг Парафіяльний денний табір 2013\Партнери\lviv-ci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5143512"/>
            <a:ext cx="988105" cy="1390666"/>
          </a:xfrm>
          <a:prstGeom prst="rect">
            <a:avLst/>
          </a:prstGeom>
          <a:noFill/>
        </p:spPr>
      </p:pic>
      <p:pic>
        <p:nvPicPr>
          <p:cNvPr id="1033" name="Picture 9" descr="D:\USER DATA\Desktop\Тренінг Парафіяльний денний табір 2013\Партнери\pkusm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5115915"/>
            <a:ext cx="1428760" cy="1384895"/>
          </a:xfrm>
          <a:prstGeom prst="rect">
            <a:avLst/>
          </a:prstGeom>
          <a:noFill/>
        </p:spPr>
      </p:pic>
      <p:pic>
        <p:nvPicPr>
          <p:cNvPr id="1035" name="Picture 11" descr="https://encrypted-tbn3.gstatic.com/images?q=tbn:ANd9GcRYlehgmrUteuPZK0Uq33RR20bDrBnNCIVCiZc5X5L5IPY9-hr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5072074"/>
            <a:ext cx="2428892" cy="15472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3638" y="64168"/>
            <a:ext cx="35719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Реклама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010849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Створення сайту, </a:t>
            </a:r>
            <a:r>
              <a:rPr lang="uk-UA" sz="2400" dirty="0" err="1" smtClean="0"/>
              <a:t>соц</a:t>
            </a:r>
            <a:r>
              <a:rPr lang="uk-UA" sz="2400" dirty="0" smtClean="0"/>
              <a:t> мережі </a:t>
            </a:r>
          </a:p>
          <a:p>
            <a:r>
              <a:rPr lang="uk-UA" sz="2400" dirty="0" smtClean="0"/>
              <a:t>Афіші та </a:t>
            </a:r>
            <a:r>
              <a:rPr lang="uk-UA" sz="2400" dirty="0" err="1" smtClean="0"/>
              <a:t>флаєри</a:t>
            </a:r>
            <a:endParaRPr lang="uk-UA" sz="2400" dirty="0" smtClean="0"/>
          </a:p>
          <a:p>
            <a:r>
              <a:rPr lang="uk-UA" sz="2400" dirty="0" smtClean="0"/>
              <a:t>Анонс, стаття, </a:t>
            </a:r>
            <a:r>
              <a:rPr lang="uk-UA" sz="2400" dirty="0" err="1" smtClean="0"/>
              <a:t>інтерв</a:t>
            </a:r>
            <a:r>
              <a:rPr lang="en-US" sz="2400" dirty="0" smtClean="0"/>
              <a:t>’</a:t>
            </a:r>
            <a:r>
              <a:rPr lang="uk-UA" sz="2400" dirty="0" smtClean="0"/>
              <a:t>ю </a:t>
            </a:r>
            <a:endParaRPr lang="en-US" sz="2400" dirty="0" smtClean="0"/>
          </a:p>
          <a:p>
            <a:r>
              <a:rPr lang="uk-UA" sz="2400" dirty="0" smtClean="0"/>
              <a:t>Банер</a:t>
            </a:r>
          </a:p>
          <a:p>
            <a:r>
              <a:rPr lang="uk-UA" sz="2400" dirty="0" smtClean="0"/>
              <a:t>Оголошення в Церкві </a:t>
            </a:r>
          </a:p>
          <a:p>
            <a:r>
              <a:rPr lang="uk-UA" sz="2400" dirty="0" smtClean="0"/>
              <a:t>Фотографії, відео </a:t>
            </a:r>
          </a:p>
        </p:txBody>
      </p:sp>
      <p:pic>
        <p:nvPicPr>
          <p:cNvPr id="63489" name="Picture 1" descr="D:\Kirche\Спільнота АНІМАТОРІВ ВіО\Фото\Фотосесія Аніматорів ВіО\готові ави\1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5942" y="357166"/>
            <a:ext cx="2529177" cy="3791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0" name="Picture 2" descr="D:\Kirche\Документи\Програма ВК\Веселі Канікули 2012\Поліграфія\ВК 2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51" y="5394176"/>
            <a:ext cx="2662237" cy="72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3492" name="Picture 4" descr="D:\Kirche\Документи\Програма ВК\Веселі Канікули 2012\Поліграфія\Афіш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61076" y="3000372"/>
            <a:ext cx="2571768" cy="363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548680"/>
            <a:ext cx="669674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Як зробити рекламу?</a:t>
            </a:r>
          </a:p>
          <a:p>
            <a:pPr marL="457200" indent="-457200">
              <a:buAutoNum type="arabicPeriod"/>
            </a:pPr>
            <a:r>
              <a:rPr lang="uk-UA" sz="2400" b="1" dirty="0"/>
              <a:t>Зовнішній вигляд запрошення: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/>
              <a:t>гра кольорів;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/>
              <a:t>Графіка;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/>
              <a:t>Термінологія;</a:t>
            </a:r>
          </a:p>
          <a:p>
            <a:pPr algn="just"/>
            <a:r>
              <a:rPr lang="uk-UA" sz="2400" b="1" i="1" dirty="0"/>
              <a:t>(не варто писати багато речей – слід обмежитися найголовнішим).</a:t>
            </a:r>
          </a:p>
          <a:p>
            <a:pPr marL="457200" indent="-457200" algn="just">
              <a:buAutoNum type="arabicPeriod" startAt="2"/>
            </a:pPr>
            <a:r>
              <a:rPr lang="uk-UA" sz="2400" b="1" dirty="0"/>
              <a:t>Головні елементи, які мусять бути вказані в оголошенні: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/>
              <a:t>назва табору;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/>
              <a:t>його тривалість;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/>
              <a:t>місце проведення;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/>
              <a:t>для кого проводиться;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2400" b="1" dirty="0"/>
              <a:t>контактні телефони і відповідальна особа</a:t>
            </a:r>
            <a:r>
              <a:rPr lang="uk-UA" sz="2400" b="1" dirty="0" smtClean="0"/>
              <a:t>.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28239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4474840" cy="50611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Реєстрація учасників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23528" y="980728"/>
            <a:ext cx="8147248" cy="4873752"/>
          </a:xfrm>
        </p:spPr>
        <p:txBody>
          <a:bodyPr/>
          <a:lstStyle/>
          <a:p>
            <a:pPr algn="just"/>
            <a:r>
              <a:rPr lang="uk-UA" b="1" dirty="0" smtClean="0"/>
              <a:t>Попередня реєстрація (бажано, щоб кожна дитина з батьками заповнила власну анкету, в якій слід зазначити: ПІБ, дату народження, адресу і телефон, попередження про хвороби).</a:t>
            </a:r>
          </a:p>
          <a:p>
            <a:pPr algn="just"/>
            <a:r>
              <a:rPr lang="uk-UA" b="1" dirty="0" smtClean="0"/>
              <a:t>Реєстрація на місці табору (перший день):</a:t>
            </a:r>
          </a:p>
          <a:p>
            <a:pPr marL="0" indent="0" algn="just">
              <a:buNone/>
            </a:pPr>
            <a:endParaRPr lang="uk-UA" b="1" dirty="0">
              <a:solidFill>
                <a:srgbClr val="CC3399"/>
              </a:solidFill>
            </a:endParaRP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675115"/>
              </p:ext>
            </p:extLst>
          </p:nvPr>
        </p:nvGraphicFramePr>
        <p:xfrm>
          <a:off x="323527" y="3573016"/>
          <a:ext cx="7992889" cy="2367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2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78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1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16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4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№</a:t>
                      </a:r>
                      <a:endParaRPr lang="uk-UA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Прізвище та ім’я дитини</a:t>
                      </a:r>
                      <a:endParaRPr lang="uk-UA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Стать 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Вік </a:t>
                      </a:r>
                      <a:endParaRPr lang="uk-UA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Населений пункт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Контактний телефон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3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4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6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5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uk-UA" sz="16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uk-UA" sz="16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975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2656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Структура табору</a:t>
            </a:r>
            <a:endParaRPr lang="uk-UA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9208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Молитва (команди аніматорів)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Розпорядок (детальний на кожен день)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Наповненість розпорядку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Розподіл обов’язків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Присутність серед дітей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2800" dirty="0" smtClean="0"/>
              <a:t>Ставлення, відношення, стосунки, відповідальність, атмосфера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14781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3044" y="1628800"/>
            <a:ext cx="6734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latin typeface="Century Schoolbook (Основной текст)"/>
              </a:rPr>
              <a:t>Формат табору (денний, в горах, виїзний)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latin typeface="Century Schoolbook (Основной текст)"/>
              </a:rPr>
              <a:t>Реклама табору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latin typeface="Century Schoolbook (Основной текст)"/>
              </a:rPr>
              <a:t>Команда табору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latin typeface="Century Schoolbook (Основной текст)"/>
              </a:rPr>
              <a:t>Кошторис табору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latin typeface="Century Schoolbook (Основной текст)"/>
              </a:rPr>
              <a:t>База на котрій проводитиметься табір 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latin typeface="Century Schoolbook (Основной текст)"/>
              </a:rPr>
              <a:t>Наповнення табору</a:t>
            </a:r>
          </a:p>
          <a:p>
            <a:pPr algn="just">
              <a:buFont typeface="Arial" pitchFamily="34" charset="0"/>
              <a:buChar char="•"/>
            </a:pPr>
            <a:r>
              <a:rPr lang="uk-UA" sz="2400" dirty="0" smtClean="0">
                <a:latin typeface="Century Schoolbook (Основной текст)"/>
              </a:rPr>
              <a:t>Партнерство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62068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Century Schoolbook (Основной текст)"/>
              </a:rPr>
              <a:t>Організація табору </a:t>
            </a:r>
            <a:endParaRPr lang="uk-UA" sz="2800" dirty="0">
              <a:solidFill>
                <a:srgbClr val="C00000"/>
              </a:solidFill>
              <a:latin typeface="Century Schoolbook (Основной текст)"/>
            </a:endParaRPr>
          </a:p>
        </p:txBody>
      </p:sp>
      <p:pic>
        <p:nvPicPr>
          <p:cNvPr id="74754" name="Picture 2" descr="http://www.talmeehat.com/b/wp-content/uploads/2007/11/question_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645024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C00000"/>
                </a:solidFill>
              </a:rPr>
              <a:t>Розпорядок табору</a:t>
            </a:r>
            <a:endParaRPr lang="uk-UA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2832" y="957200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/>
              <a:t>07.00 – 07.30 – підйом!!!</a:t>
            </a:r>
          </a:p>
          <a:p>
            <a:pPr algn="just"/>
            <a:r>
              <a:rPr lang="uk-UA" b="1" dirty="0"/>
              <a:t>08.20 – спільна молитва аніматорів </a:t>
            </a:r>
          </a:p>
          <a:p>
            <a:pPr algn="just"/>
            <a:r>
              <a:rPr lang="uk-UA" b="1" dirty="0"/>
              <a:t>09.00 – сніданок + підготовка обіду (бутерброди …)</a:t>
            </a:r>
          </a:p>
          <a:p>
            <a:pPr algn="just"/>
            <a:r>
              <a:rPr lang="uk-UA" b="1" dirty="0"/>
              <a:t>10.00 – зустріч дітей біля школи</a:t>
            </a:r>
          </a:p>
          <a:p>
            <a:pPr algn="just"/>
            <a:r>
              <a:rPr lang="uk-UA" b="1" dirty="0"/>
              <a:t>10.10 – </a:t>
            </a:r>
            <a:r>
              <a:rPr lang="uk-UA" b="1" dirty="0" err="1"/>
              <a:t>банси</a:t>
            </a:r>
            <a:r>
              <a:rPr lang="uk-UA" b="1" dirty="0"/>
              <a:t>, розмови з дітьми, вільні ігри</a:t>
            </a:r>
          </a:p>
          <a:p>
            <a:pPr algn="just"/>
            <a:r>
              <a:rPr lang="uk-UA" b="1" dirty="0"/>
              <a:t>10.45 – спільна молитва, представлення теми дня (повторення теми попереднього дня, сценка, загальна </a:t>
            </a:r>
            <a:r>
              <a:rPr lang="uk-UA" b="1" dirty="0" err="1"/>
              <a:t>катехизація</a:t>
            </a:r>
            <a:r>
              <a:rPr lang="uk-UA" b="1" dirty="0"/>
              <a:t>, пісня)</a:t>
            </a:r>
          </a:p>
          <a:p>
            <a:pPr algn="just"/>
            <a:r>
              <a:rPr lang="uk-UA" b="1" dirty="0"/>
              <a:t>11.30 – вихід з групою на майданчик</a:t>
            </a:r>
          </a:p>
          <a:p>
            <a:pPr algn="just"/>
            <a:r>
              <a:rPr lang="uk-UA" b="1" dirty="0"/>
              <a:t>11.45 – праця в групі (</a:t>
            </a:r>
            <a:r>
              <a:rPr lang="uk-UA" b="1" dirty="0" err="1"/>
              <a:t>катехизація</a:t>
            </a:r>
            <a:r>
              <a:rPr lang="uk-UA" b="1" dirty="0"/>
              <a:t>, обід, ігри)</a:t>
            </a:r>
          </a:p>
          <a:p>
            <a:pPr algn="just"/>
            <a:r>
              <a:rPr lang="uk-UA" b="1" dirty="0"/>
              <a:t>14.00 – Велика гра </a:t>
            </a:r>
          </a:p>
          <a:p>
            <a:pPr algn="just"/>
            <a:r>
              <a:rPr lang="uk-UA" b="1" dirty="0"/>
              <a:t>15.15 – зустріч у групах (подорож материками + підготовка до свята + повторення теми дня)</a:t>
            </a:r>
          </a:p>
          <a:p>
            <a:pPr algn="just"/>
            <a:r>
              <a:rPr lang="uk-UA" b="1" dirty="0"/>
              <a:t>16.00 – збір (школа), </a:t>
            </a:r>
            <a:r>
              <a:rPr lang="uk-UA" b="1" dirty="0" err="1"/>
              <a:t>банси</a:t>
            </a:r>
            <a:r>
              <a:rPr lang="uk-UA" b="1" dirty="0"/>
              <a:t>, підготовка команд до «Брейн-рингу»</a:t>
            </a:r>
          </a:p>
          <a:p>
            <a:pPr algn="just"/>
            <a:r>
              <a:rPr lang="uk-UA" b="1" dirty="0"/>
              <a:t>16.20 – «Брейн-ринг» </a:t>
            </a:r>
          </a:p>
          <a:p>
            <a:pPr algn="just"/>
            <a:r>
              <a:rPr lang="uk-UA" b="1" dirty="0"/>
              <a:t>16.45 – завершальна молитва</a:t>
            </a:r>
          </a:p>
          <a:p>
            <a:pPr algn="just"/>
            <a:r>
              <a:rPr lang="uk-UA" b="1" dirty="0"/>
              <a:t>17.00 – «До побачення, діти!»</a:t>
            </a:r>
          </a:p>
          <a:p>
            <a:pPr algn="just"/>
            <a:r>
              <a:rPr lang="uk-UA" b="1" dirty="0"/>
              <a:t>18.30 – обговорення дня + підготовка до наступного дня</a:t>
            </a:r>
          </a:p>
          <a:p>
            <a:pPr algn="just"/>
            <a:r>
              <a:rPr lang="uk-UA" b="1" dirty="0"/>
              <a:t>19.00 – вечеря </a:t>
            </a:r>
          </a:p>
          <a:p>
            <a:pPr algn="just"/>
            <a:r>
              <a:rPr lang="uk-UA" b="1" dirty="0"/>
              <a:t>23.00 – «На добраніч» </a:t>
            </a:r>
          </a:p>
        </p:txBody>
      </p:sp>
    </p:spTree>
    <p:extLst>
      <p:ext uri="{BB962C8B-B14F-4D97-AF65-F5344CB8AC3E}">
        <p14:creationId xmlns:p14="http://schemas.microsoft.com/office/powerpoint/2010/main" val="165173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2728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Розпорядок 1 дня табору</a:t>
            </a:r>
          </a:p>
          <a:p>
            <a:pPr algn="just"/>
            <a:r>
              <a:rPr lang="uk-UA" sz="2400" b="1" dirty="0"/>
              <a:t>10.00 – реєстрація (поділ по групах)</a:t>
            </a:r>
          </a:p>
          <a:p>
            <a:pPr algn="just"/>
            <a:r>
              <a:rPr lang="uk-UA" sz="2400" b="1" dirty="0"/>
              <a:t>10.10 – </a:t>
            </a:r>
            <a:r>
              <a:rPr lang="uk-UA" sz="2400" b="1" dirty="0" err="1"/>
              <a:t>банси</a:t>
            </a:r>
            <a:r>
              <a:rPr lang="uk-UA" sz="2400" b="1" dirty="0"/>
              <a:t>, розмови з дітьми, вільні ігри</a:t>
            </a:r>
          </a:p>
          <a:p>
            <a:pPr algn="just"/>
            <a:r>
              <a:rPr lang="uk-UA" sz="2400" b="1" dirty="0"/>
              <a:t>10.45 – збір, знайомство, спільна молитва</a:t>
            </a:r>
          </a:p>
          <a:p>
            <a:pPr algn="just"/>
            <a:r>
              <a:rPr lang="uk-UA" sz="2400" b="1" dirty="0"/>
              <a:t>11.00 – Представлення теми Веселих Канікул (сценка, загальна </a:t>
            </a:r>
            <a:r>
              <a:rPr lang="uk-UA" sz="2400" b="1" dirty="0" err="1"/>
              <a:t>катехизація</a:t>
            </a:r>
            <a:r>
              <a:rPr lang="uk-UA" sz="2400" b="1" dirty="0"/>
              <a:t>, гімн)</a:t>
            </a:r>
          </a:p>
          <a:p>
            <a:pPr algn="just"/>
            <a:r>
              <a:rPr lang="uk-UA" sz="2400" b="1" dirty="0"/>
              <a:t>11.30 – поділ на групи, Правила ВК</a:t>
            </a:r>
          </a:p>
          <a:p>
            <a:pPr algn="just"/>
            <a:r>
              <a:rPr lang="uk-UA" sz="2400" b="1" dirty="0"/>
              <a:t>12.15 – вихід з групою</a:t>
            </a:r>
          </a:p>
          <a:p>
            <a:pPr algn="just"/>
            <a:r>
              <a:rPr lang="uk-UA" sz="2400" b="1" dirty="0"/>
              <a:t>12.30 – праця в групі (знайомство у групі,  </a:t>
            </a:r>
            <a:r>
              <a:rPr lang="uk-UA" sz="2400" b="1" dirty="0" err="1"/>
              <a:t>катехизація</a:t>
            </a:r>
            <a:r>
              <a:rPr lang="uk-UA" sz="2400" b="1" dirty="0"/>
              <a:t>, обід, ігри)</a:t>
            </a:r>
          </a:p>
          <a:p>
            <a:pPr algn="just"/>
            <a:r>
              <a:rPr lang="uk-UA" sz="2400" b="1" dirty="0"/>
              <a:t>14.00 – Велика гра </a:t>
            </a:r>
          </a:p>
          <a:p>
            <a:pPr algn="just"/>
            <a:r>
              <a:rPr lang="uk-UA" sz="2400" b="1" dirty="0"/>
              <a:t>15.45 – збір (школа), представлення команд</a:t>
            </a:r>
          </a:p>
          <a:p>
            <a:pPr algn="just"/>
            <a:r>
              <a:rPr lang="uk-UA" sz="2400" b="1" dirty="0"/>
              <a:t>16.30 – </a:t>
            </a:r>
            <a:r>
              <a:rPr lang="uk-UA" sz="2400" b="1" dirty="0" err="1"/>
              <a:t>банси</a:t>
            </a:r>
            <a:endParaRPr lang="uk-UA" sz="2400" b="1" dirty="0"/>
          </a:p>
          <a:p>
            <a:pPr algn="just"/>
            <a:r>
              <a:rPr lang="uk-UA" sz="2400" b="1" dirty="0"/>
              <a:t>16.45 – спільна молитва </a:t>
            </a:r>
          </a:p>
        </p:txBody>
      </p:sp>
    </p:spTree>
    <p:extLst>
      <p:ext uri="{BB962C8B-B14F-4D97-AF65-F5344CB8AC3E}">
        <p14:creationId xmlns:p14="http://schemas.microsoft.com/office/powerpoint/2010/main" val="340799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D:\Kirche\Документи\Програма ВК\ЛІТО 2010\Веселі канікули 2010\DCIM\103OLYMP\P7142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4664"/>
            <a:ext cx="5196546" cy="3897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987824" y="4725144"/>
            <a:ext cx="2728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Кінець</a:t>
            </a:r>
            <a:endParaRPr lang="uk-UA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1340768"/>
            <a:ext cx="740619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Підготовка</a:t>
            </a:r>
            <a:endParaRPr lang="ru-RU" sz="5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Проведення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табору</a:t>
            </a:r>
          </a:p>
          <a:p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Оцінка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результатів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48216"/>
            <a:ext cx="6752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Команда табору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183840"/>
            <a:ext cx="84296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2400" dirty="0" smtClean="0"/>
              <a:t> Пошук команди</a:t>
            </a:r>
          </a:p>
          <a:p>
            <a:pPr>
              <a:buFontTx/>
              <a:buChar char="-"/>
            </a:pPr>
            <a:r>
              <a:rPr lang="uk-UA" sz="2400" dirty="0" smtClean="0"/>
              <a:t> Важливість участі команди табору у створенні табору </a:t>
            </a:r>
          </a:p>
          <a:p>
            <a:pPr>
              <a:buFontTx/>
              <a:buChar char="-"/>
            </a:pPr>
            <a:r>
              <a:rPr lang="uk-UA" sz="2400" dirty="0" smtClean="0"/>
              <a:t> Вишкіл команди табору </a:t>
            </a:r>
          </a:p>
          <a:p>
            <a:pPr>
              <a:buFontTx/>
              <a:buChar char="-"/>
            </a:pPr>
            <a:r>
              <a:rPr lang="uk-UA" sz="2400" dirty="0" smtClean="0"/>
              <a:t> Знайомство команди між собою </a:t>
            </a:r>
          </a:p>
          <a:p>
            <a:pPr>
              <a:buFontTx/>
              <a:buChar char="-"/>
            </a:pPr>
            <a:r>
              <a:rPr lang="uk-UA" sz="2400" dirty="0" smtClean="0"/>
              <a:t> Чіткий розподіл </a:t>
            </a:r>
            <a:r>
              <a:rPr lang="uk-UA" sz="2400" dirty="0" err="1" smtClean="0"/>
              <a:t>обов</a:t>
            </a:r>
            <a:r>
              <a:rPr lang="en-US" sz="2400" dirty="0" smtClean="0"/>
              <a:t>’</a:t>
            </a:r>
            <a:r>
              <a:rPr lang="uk-UA" sz="2400" dirty="0" err="1" smtClean="0"/>
              <a:t>язків</a:t>
            </a:r>
            <a:endParaRPr lang="uk-UA" sz="2400" dirty="0" smtClean="0"/>
          </a:p>
        </p:txBody>
      </p:sp>
      <p:pic>
        <p:nvPicPr>
          <p:cNvPr id="73729" name="Picture 1" descr="D:\Kirche\Спільнота АНІМАТОРІВ ВіО\Фото\Фотосесія Аніматорів ВіО\DSC03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3212976"/>
            <a:ext cx="4608512" cy="3072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7118"/>
            <a:ext cx="8352928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</a:rPr>
              <a:t>Аніматори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300" b="1" dirty="0" smtClean="0"/>
              <a:t>Аніматори повинні бути відповідно вишколені; особи, які зможуть взяти на себе відповідальність за проведення занять, ігор, зуміють навчити дітей.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300" b="1" dirty="0" smtClean="0"/>
              <a:t>Аніматори </a:t>
            </a:r>
            <a:r>
              <a:rPr lang="uk-UA" sz="2300" b="1" dirty="0"/>
              <a:t>повинні бути добре знайомі між собою, однодумці, яких об</a:t>
            </a:r>
            <a:r>
              <a:rPr lang="en-US" sz="2300" b="1" dirty="0"/>
              <a:t>’</a:t>
            </a:r>
            <a:r>
              <a:rPr lang="uk-UA" sz="2300" b="1" dirty="0" err="1"/>
              <a:t>єднує</a:t>
            </a:r>
            <a:r>
              <a:rPr lang="uk-UA" sz="2300" b="1" dirty="0"/>
              <a:t> спільна мета</a:t>
            </a:r>
            <a:r>
              <a:rPr lang="en-US" sz="2300" b="1" dirty="0"/>
              <a:t> </a:t>
            </a:r>
            <a:r>
              <a:rPr lang="uk-UA" sz="2300" b="1" dirty="0"/>
              <a:t>та ідея служіння заради добра людини.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300" b="1" dirty="0"/>
              <a:t>Аніматори повинні протягом певного періоду збиратися для організації і приготування табору.</a:t>
            </a:r>
          </a:p>
          <a:p>
            <a:pPr algn="just">
              <a:buFont typeface="Wingdings" pitchFamily="2" charset="2"/>
              <a:buChar char="ü"/>
            </a:pPr>
            <a:r>
              <a:rPr lang="uk-UA" sz="2300" b="1" dirty="0"/>
              <a:t>Кожен аніматор у таборі повинен мати заздалегідь встановлену і погоджену «відповідальність»: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2300" b="1" dirty="0" smtClean="0"/>
              <a:t>капітан групи;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2300" b="1" dirty="0" smtClean="0"/>
              <a:t>відповідальний </a:t>
            </a:r>
            <a:r>
              <a:rPr lang="uk-UA" sz="2300" b="1" dirty="0"/>
              <a:t>за Великі ігри;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2300" b="1" dirty="0"/>
              <a:t>відповідальний за аптечку;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2300" b="1" dirty="0"/>
              <a:t>відповідальний за апаратуру;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2300" b="1" dirty="0"/>
              <a:t>відповідальний за сценки;</a:t>
            </a:r>
          </a:p>
          <a:p>
            <a:pPr marL="514350" indent="-514350" algn="just">
              <a:buFont typeface="+mj-lt"/>
              <a:buAutoNum type="arabicParenR"/>
            </a:pPr>
            <a:r>
              <a:rPr lang="uk-UA" sz="2300" b="1" dirty="0"/>
              <a:t>відповідальний за загальну </a:t>
            </a:r>
            <a:r>
              <a:rPr lang="uk-UA" sz="2300" b="1" dirty="0" err="1"/>
              <a:t>катехизацію</a:t>
            </a:r>
            <a:r>
              <a:rPr lang="uk-UA" sz="2300" b="1" dirty="0" smtClean="0"/>
              <a:t>…</a:t>
            </a:r>
            <a:endParaRPr lang="uk-UA" sz="2300" b="1" dirty="0"/>
          </a:p>
        </p:txBody>
      </p:sp>
    </p:spTree>
    <p:extLst>
      <p:ext uri="{BB962C8B-B14F-4D97-AF65-F5344CB8AC3E}">
        <p14:creationId xmlns:p14="http://schemas.microsoft.com/office/powerpoint/2010/main" val="7431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188640"/>
            <a:ext cx="478634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Авторитарне лідерство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Спілкування одностороннє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Накази, команди.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Використання владного становища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Люди виявляють послух. Працюють бо мусять працювати.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Люди виконують тільки те, що мусять робити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Люди байдужі- енергії менше.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1800" y="3573016"/>
            <a:ext cx="6372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</a:rPr>
              <a:t>Лідерство-служіння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Спілкування двостороннє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Впливає, слухає, переконує.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Використовує особисту владу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Люди віддані справи. Працюють тому що хочуть.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Люди витрачають енергію і час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Люди перевищують усі сподівання.</a:t>
            </a:r>
          </a:p>
          <a:p>
            <a:pPr>
              <a:buFont typeface="Arial" pitchFamily="34" charset="0"/>
              <a:buChar char="•"/>
            </a:pPr>
            <a:r>
              <a:rPr lang="uk-UA" sz="2000" dirty="0" smtClean="0"/>
              <a:t>Люди сповненні інтузіазму-  енергії більшає.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>
            <a:off x="1428728" y="1500174"/>
            <a:ext cx="6643734" cy="4429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ru-RU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Вище керівництво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Проміжне керівництво</a:t>
            </a:r>
          </a:p>
          <a:p>
            <a:pPr algn="ctr"/>
            <a:endParaRPr lang="uk-UA" dirty="0" smtClean="0"/>
          </a:p>
          <a:p>
            <a:pPr algn="ctr"/>
            <a:endParaRPr lang="ru-RU" dirty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Клієнти</a:t>
            </a:r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14290"/>
            <a:ext cx="8031366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 контролю та </a:t>
            </a:r>
            <a:r>
              <a:rPr lang="ru-RU" sz="3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управління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1071546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Лідерство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150017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Низхідне </a:t>
            </a:r>
          </a:p>
          <a:p>
            <a:pPr algn="ctr"/>
            <a:r>
              <a:rPr lang="uk-UA" b="1" dirty="0" smtClean="0"/>
              <a:t>спілкування</a:t>
            </a:r>
            <a:endParaRPr lang="uk-UA" b="1" dirty="0"/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3143240" y="1928802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2214546" y="3214686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214414" y="4643446"/>
            <a:ext cx="1000132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5179223" y="1821645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250793" y="3178967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7393801" y="4607727"/>
            <a:ext cx="107157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2188351" y="6241277"/>
            <a:ext cx="63341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3321835" y="6241277"/>
            <a:ext cx="63341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4331491" y="6241277"/>
            <a:ext cx="63341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5331623" y="6250801"/>
            <a:ext cx="63341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6331755" y="6250801"/>
            <a:ext cx="633418" cy="95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0800000">
            <a:off x="1428728" y="1785926"/>
            <a:ext cx="6643734" cy="44291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39275" y="214290"/>
            <a:ext cx="7718780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Модель </a:t>
            </a:r>
            <a:r>
              <a:rPr lang="ru-RU" sz="3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служіння</a:t>
            </a:r>
            <a:r>
              <a:rPr lang="ru-RU" sz="3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та </a:t>
            </a:r>
            <a:r>
              <a:rPr lang="ru-RU" sz="35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підтримки</a:t>
            </a:r>
            <a:endParaRPr lang="ru-RU" sz="3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2000240"/>
            <a:ext cx="1505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Виконавці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29058" y="2777266"/>
            <a:ext cx="1571636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Функції управління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7095" y="384724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Лідери  надають перспективу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5429264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Двостороннє спілкування</a:t>
            </a:r>
            <a:endParaRPr lang="uk-UA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1107257" y="2107397"/>
            <a:ext cx="78581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1893075" y="3250405"/>
            <a:ext cx="78581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2678893" y="4393413"/>
            <a:ext cx="78581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6200000" flipH="1">
            <a:off x="3464711" y="5536421"/>
            <a:ext cx="78581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7750991" y="2107397"/>
            <a:ext cx="78581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7036611" y="3107529"/>
            <a:ext cx="78581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322231" y="4107661"/>
            <a:ext cx="78581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5393537" y="5322107"/>
            <a:ext cx="785818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 flipH="1" flipV="1">
            <a:off x="2859076" y="1500174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4358480" y="1499380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5931704" y="1499380"/>
            <a:ext cx="571504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714612" y="857232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Клієнти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77908"/>
            <a:ext cx="84064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Наповнення програми табору</a:t>
            </a:r>
            <a:endParaRPr lang="ru-RU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210" y="1313438"/>
            <a:ext cx="862075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ТАБІР</a:t>
            </a:r>
          </a:p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=</a:t>
            </a:r>
          </a:p>
          <a:p>
            <a:pPr algn="ctr"/>
            <a:r>
              <a:rPr lang="ru-RU" sz="3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МОЛИТВА+КАТЕХИЗАЦІЯ+ДОЗВІЛЛЯ</a:t>
            </a:r>
            <a:endParaRPr lang="ru-RU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08" y="85723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Тема, гасло, пісня, логотип </a:t>
            </a:r>
            <a:endParaRPr lang="uk-UA" b="1" dirty="0"/>
          </a:p>
        </p:txBody>
      </p:sp>
      <p:pic>
        <p:nvPicPr>
          <p:cNvPr id="7" name="Picture 2" descr="D:\Kirche\Документи\Програма ВК\Веселі Канікули 2012\Фото\Фото ВК 2012\DSC00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5381" y="3308527"/>
            <a:ext cx="4376859" cy="3354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253</TotalTime>
  <Words>828</Words>
  <Application>Microsoft Office PowerPoint</Application>
  <PresentationFormat>Екран (4:3)</PresentationFormat>
  <Paragraphs>217</Paragraphs>
  <Slides>22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</vt:lpstr>
      <vt:lpstr>Century Schoolbook</vt:lpstr>
      <vt:lpstr>Century Schoolbook (Основной текст)</vt:lpstr>
      <vt:lpstr>Times New Roman</vt:lpstr>
      <vt:lpstr>Wingdings</vt:lpstr>
      <vt:lpstr>Wingdings 2</vt:lpstr>
      <vt:lpstr>Эркер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Реєстрація учасників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Taras</dc:creator>
  <cp:lastModifiedBy>Амвросій</cp:lastModifiedBy>
  <cp:revision>27</cp:revision>
  <dcterms:created xsi:type="dcterms:W3CDTF">2013-03-28T21:02:58Z</dcterms:created>
  <dcterms:modified xsi:type="dcterms:W3CDTF">2018-03-11T18:21:51Z</dcterms:modified>
</cp:coreProperties>
</file>