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58" r:id="rId5"/>
    <p:sldId id="269" r:id="rId6"/>
    <p:sldId id="257" r:id="rId7"/>
    <p:sldId id="270" r:id="rId8"/>
    <p:sldId id="262" r:id="rId9"/>
    <p:sldId id="263" r:id="rId10"/>
    <p:sldId id="264" r:id="rId11"/>
    <p:sldId id="271" r:id="rId12"/>
    <p:sldId id="259" r:id="rId13"/>
    <p:sldId id="260" r:id="rId14"/>
    <p:sldId id="261" r:id="rId15"/>
    <p:sldId id="265" r:id="rId16"/>
    <p:sldId id="266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11B5"/>
    <a:srgbClr val="8E1CE4"/>
    <a:srgbClr val="F01060"/>
    <a:srgbClr val="00682F"/>
    <a:srgbClr val="ED13BE"/>
    <a:srgbClr val="09F714"/>
    <a:srgbClr val="FDDEB1"/>
    <a:srgbClr val="FEEFB0"/>
    <a:srgbClr val="F9A50F"/>
    <a:srgbClr val="782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97228"/>
            <a:ext cx="1624247" cy="16242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osbm.if.u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581128"/>
            <a:ext cx="7875758" cy="1603211"/>
          </a:xfrm>
        </p:spPr>
        <p:txBody>
          <a:bodyPr>
            <a:noAutofit/>
          </a:bodyPr>
          <a:lstStyle/>
          <a:p>
            <a:r>
              <a:rPr lang="uk-UA" sz="96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Бансологія</a:t>
            </a:r>
            <a:r>
              <a:rPr lang="uk-UA" sz="9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uk-UA" sz="96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uk-UA" sz="3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©</a:t>
            </a:r>
            <a:r>
              <a:rPr lang="uk-UA" sz="30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3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Опрацювали </a:t>
            </a:r>
            <a:r>
              <a:rPr lang="uk-UA" sz="3000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Василіянські</a:t>
            </a:r>
            <a:r>
              <a:rPr lang="uk-UA" sz="3000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аніматори Івано- Франківська</a:t>
            </a:r>
            <a:endParaRPr lang="ru-RU" sz="96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729534" cy="5143536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uk-UA" altLang="uk-UA" b="1" dirty="0">
                <a:solidFill>
                  <a:srgbClr val="FF0066"/>
                </a:solidFill>
                <a:latin typeface="Constantia" pitchFamily="18" charset="0"/>
              </a:rPr>
              <a:t>4</a:t>
            </a:r>
            <a:r>
              <a:rPr lang="uk-UA" altLang="uk-UA" b="1" dirty="0" smtClean="0">
                <a:solidFill>
                  <a:srgbClr val="FF0066"/>
                </a:solidFill>
                <a:latin typeface="Constantia" pitchFamily="18" charset="0"/>
              </a:rPr>
              <a:t>. </a:t>
            </a:r>
            <a:r>
              <a:rPr lang="uk-UA" altLang="uk-UA" b="1" dirty="0" err="1" smtClean="0">
                <a:solidFill>
                  <a:srgbClr val="FF0066"/>
                </a:solidFill>
                <a:latin typeface="Constantia" pitchFamily="18" charset="0"/>
              </a:rPr>
              <a:t>Банс</a:t>
            </a:r>
            <a:r>
              <a:rPr lang="uk-UA" altLang="uk-UA" b="1" dirty="0" smtClean="0"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uk-UA" altLang="uk-UA" b="1" dirty="0">
                <a:solidFill>
                  <a:srgbClr val="FF0066"/>
                </a:solidFill>
                <a:latin typeface="Constantia" pitchFamily="18" charset="0"/>
              </a:rPr>
              <a:t>у колі.</a:t>
            </a:r>
          </a:p>
          <a:p>
            <a:pPr>
              <a:defRPr/>
            </a:pPr>
            <a:r>
              <a:rPr lang="uk-UA" altLang="uk-UA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Сприяє рухові і всі беруть участь, навіть старші його люблять.</a:t>
            </a:r>
          </a:p>
          <a:p>
            <a:pPr>
              <a:buNone/>
              <a:defRPr/>
            </a:pPr>
            <a:r>
              <a:rPr lang="uk-UA" altLang="uk-UA" b="1" dirty="0" smtClean="0">
                <a:solidFill>
                  <a:srgbClr val="00FF00"/>
                </a:solidFill>
                <a:latin typeface="Constantia" pitchFamily="18" charset="0"/>
              </a:rPr>
              <a:t>   </a:t>
            </a:r>
            <a:r>
              <a:rPr lang="uk-UA" altLang="uk-UA" b="1" i="1" dirty="0" smtClean="0">
                <a:solidFill>
                  <a:srgbClr val="00B050"/>
                </a:solidFill>
                <a:latin typeface="Constantia" pitchFamily="18" charset="0"/>
              </a:rPr>
              <a:t>Корисний </a:t>
            </a:r>
            <a:r>
              <a:rPr lang="uk-UA" altLang="uk-UA" b="1" i="1" dirty="0">
                <a:solidFill>
                  <a:srgbClr val="00B050"/>
                </a:solidFill>
                <a:latin typeface="Constantia" pitchFamily="18" charset="0"/>
              </a:rPr>
              <a:t>для:</a:t>
            </a:r>
          </a:p>
          <a:p>
            <a:pPr>
              <a:defRPr/>
            </a:pPr>
            <a:r>
              <a:rPr lang="uk-UA" altLang="uk-UA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- Моментів прийняття, знайомства, щоб помішати дітей і притягнути тих, які не увійшли в колектив.</a:t>
            </a:r>
          </a:p>
          <a:p>
            <a:pPr>
              <a:defRPr/>
            </a:pPr>
            <a:r>
              <a:rPr lang="uk-UA" altLang="uk-UA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- Рухливості після тривалої праці.</a:t>
            </a:r>
          </a:p>
          <a:p>
            <a:pPr>
              <a:defRPr/>
            </a:pPr>
            <a:r>
              <a:rPr lang="uk-UA" altLang="uk-UA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- Тих, які не дуже полюбляють </a:t>
            </a:r>
            <a:r>
              <a:rPr lang="uk-UA" altLang="uk-UA" b="1" dirty="0" err="1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банси</a:t>
            </a:r>
            <a:r>
              <a:rPr lang="uk-UA" altLang="uk-UA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2140" y="-5324"/>
            <a:ext cx="7229468" cy="6429396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uk-UA" dirty="0" smtClean="0">
                <a:solidFill>
                  <a:srgbClr val="C00000"/>
                </a:solidFill>
              </a:rPr>
              <a:t>Для </a:t>
            </a:r>
            <a:r>
              <a:rPr lang="uk-UA" dirty="0" err="1" smtClean="0">
                <a:solidFill>
                  <a:srgbClr val="C00000"/>
                </a:solidFill>
              </a:rPr>
              <a:t>бансу</a:t>
            </a:r>
            <a:r>
              <a:rPr lang="uk-UA" dirty="0" smtClean="0">
                <a:solidFill>
                  <a:srgbClr val="C00000"/>
                </a:solidFill>
              </a:rPr>
              <a:t> недостатньо, щоб була голосна музика і будь-який хіт сезону</a:t>
            </a:r>
            <a:r>
              <a:rPr lang="uk-UA" dirty="0" smtClean="0"/>
              <a:t>.</a:t>
            </a:r>
          </a:p>
          <a:p>
            <a:pPr>
              <a:spcBef>
                <a:spcPts val="400"/>
              </a:spcBef>
            </a:pPr>
            <a:endParaRPr lang="uk-UA" dirty="0" smtClean="0"/>
          </a:p>
          <a:p>
            <a:pPr>
              <a:spcBef>
                <a:spcPts val="400"/>
              </a:spcBef>
            </a:pPr>
            <a:r>
              <a:rPr lang="uk-UA" dirty="0" smtClean="0">
                <a:solidFill>
                  <a:srgbClr val="00682F"/>
                </a:solidFill>
              </a:rPr>
              <a:t>Ми маємо вміти розрізнити якісний продукт, якісну музику!</a:t>
            </a:r>
          </a:p>
          <a:p>
            <a:pPr>
              <a:spcBef>
                <a:spcPts val="400"/>
              </a:spcBef>
            </a:pPr>
            <a:endParaRPr lang="uk-UA" dirty="0" smtClean="0"/>
          </a:p>
          <a:p>
            <a:pPr>
              <a:spcBef>
                <a:spcPts val="400"/>
              </a:spcBef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Текст також має бути якісним.</a:t>
            </a:r>
          </a:p>
          <a:p>
            <a:pPr>
              <a:spcBef>
                <a:spcPts val="400"/>
              </a:spcBef>
            </a:pPr>
            <a:endParaRPr lang="uk-UA" dirty="0" smtClean="0"/>
          </a:p>
          <a:p>
            <a:pPr>
              <a:spcBef>
                <a:spcPts val="400"/>
              </a:spcBef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Це не означає, що всі пісні мають бути релігійного характеру. Головне, щоб їх зміст був </a:t>
            </a:r>
            <a:r>
              <a:rPr lang="uk-UA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МОРАЛЬНО ДОБРИМ.</a:t>
            </a:r>
            <a:endParaRPr lang="ru-RU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altLang="uk-UA" b="1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 чого розпочати вивчення </a:t>
            </a:r>
            <a:r>
              <a:rPr lang="uk-UA" altLang="uk-UA" b="1" i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бансу</a:t>
            </a:r>
            <a:r>
              <a:rPr lang="uk-UA" altLang="uk-UA" b="1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?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uk-UA" altLang="uk-UA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З хитрістю і ентузіазмом вибрати відповідну позицію для </a:t>
            </a:r>
            <a:r>
              <a:rPr lang="uk-UA" altLang="uk-UA" b="1" dirty="0" err="1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бансу</a:t>
            </a:r>
            <a:r>
              <a:rPr lang="uk-UA" altLang="uk-UA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uk-UA" altLang="uk-UA" b="1" dirty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uk-UA" altLang="uk-UA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   (не губити багато часу).</a:t>
            </a:r>
            <a:endParaRPr lang="en-US" altLang="uk-UA" b="1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uk-UA" altLang="uk-UA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Перед тим, як пояснити жести, потрібно навчити слова пісеньки, або тексту, який треба буде вигукувати.</a:t>
            </a:r>
            <a:endParaRPr lang="en-US" altLang="uk-UA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altLang="uk-UA" b="1" dirty="0" err="1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Потім</a:t>
            </a:r>
            <a:r>
              <a:rPr lang="ru-RU" altLang="uk-UA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uk-UA" b="1" dirty="0" err="1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навчити</a:t>
            </a:r>
            <a:r>
              <a:rPr lang="ru-RU" altLang="uk-UA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uk-UA" b="1" dirty="0" err="1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жестів</a:t>
            </a:r>
            <a:r>
              <a:rPr lang="ru-RU" altLang="uk-UA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. </a:t>
            </a:r>
            <a:endParaRPr lang="en-US" altLang="uk-UA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altLang="uk-UA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Вкласти</a:t>
            </a: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в </a:t>
            </a:r>
            <a:r>
              <a:rPr lang="ru-RU" altLang="uk-UA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банс</a:t>
            </a: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увесь </a:t>
            </a:r>
            <a:r>
              <a:rPr lang="ru-RU" altLang="uk-UA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ентузіазм</a:t>
            </a: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, </a:t>
            </a:r>
            <a:r>
              <a:rPr lang="ru-RU" altLang="uk-UA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уникаючи</a:t>
            </a: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страху, сорому, </a:t>
            </a:r>
            <a:r>
              <a:rPr lang="ru-RU" altLang="uk-UA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чи</a:t>
            </a: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uk-UA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зневіри</a:t>
            </a:r>
            <a:r>
              <a:rPr lang="ru-RU" altLang="uk-UA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.</a:t>
            </a:r>
            <a:r>
              <a:rPr lang="ru-RU" alt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</a:rPr>
              <a:t> </a:t>
            </a:r>
            <a:endParaRPr lang="en-US" altLang="uk-UA" b="1" dirty="0" smtClean="0">
              <a:solidFill>
                <a:schemeClr val="tx2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uk-UA" altLang="uk-UA" b="1" dirty="0" smtClean="0">
                <a:solidFill>
                  <a:srgbClr val="C00000"/>
                </a:solidFill>
                <a:latin typeface="Constantia" pitchFamily="18" charset="0"/>
              </a:rPr>
              <a:t>! </a:t>
            </a:r>
            <a:r>
              <a:rPr lang="uk-UA" altLang="uk-UA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Не звертати уваги на дітей, які не виконують жести, або мовчать, потім і вони будуть виконувати все.</a:t>
            </a:r>
            <a:endParaRPr lang="en-US" altLang="uk-UA" b="1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4290"/>
            <a:ext cx="5143536" cy="1357322"/>
          </a:xfrm>
          <a:ln>
            <a:noFill/>
            <a:prstDash val="dashDot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altLang="uk-UA" b="1" i="1" dirty="0" smtClean="0">
                <a:solidFill>
                  <a:srgbClr val="FFFF00"/>
                </a:solidFill>
              </a:rPr>
              <a:t/>
            </a:r>
            <a:br>
              <a:rPr lang="uk-UA" altLang="uk-UA" b="1" i="1" dirty="0" smtClean="0">
                <a:solidFill>
                  <a:srgbClr val="FFFF00"/>
                </a:solidFill>
              </a:rPr>
            </a:br>
            <a:r>
              <a:rPr lang="uk-UA" altLang="uk-UA" sz="6700" dirty="0" smtClean="0">
                <a:solidFill>
                  <a:srgbClr val="FF0000"/>
                </a:solidFill>
                <a:latin typeface="Monotype Corsiva" pitchFamily="66" charset="0"/>
              </a:rPr>
              <a:t>Застереження</a:t>
            </a:r>
            <a:r>
              <a:rPr lang="en-US" altLang="uk-UA" sz="6700" dirty="0" smtClean="0">
                <a:solidFill>
                  <a:srgbClr val="FF0000"/>
                </a:solidFill>
                <a:latin typeface="Monotype Corsiva" pitchFamily="66" charset="0"/>
              </a:rPr>
              <a:t>!!!</a:t>
            </a:r>
            <a:r>
              <a:rPr lang="ru-RU" altLang="uk-UA" b="1" i="1" dirty="0" smtClean="0">
                <a:solidFill>
                  <a:srgbClr val="FFFF00"/>
                </a:solidFill>
              </a:rPr>
              <a:t/>
            </a:r>
            <a:br>
              <a:rPr lang="ru-RU" altLang="uk-UA" b="1" i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829196"/>
          </a:xfrm>
        </p:spPr>
        <p:txBody>
          <a:bodyPr/>
          <a:lstStyle/>
          <a:p>
            <a:r>
              <a:rPr lang="uk-UA" altLang="uk-UA" b="1" dirty="0" smtClean="0">
                <a:solidFill>
                  <a:srgbClr val="00682F"/>
                </a:solidFill>
                <a:latin typeface="Constantia" pitchFamily="18" charset="0"/>
              </a:rPr>
              <a:t>Вибирати </a:t>
            </a:r>
            <a:r>
              <a:rPr lang="uk-UA" altLang="uk-UA" b="1" dirty="0" err="1" smtClean="0">
                <a:solidFill>
                  <a:srgbClr val="00682F"/>
                </a:solidFill>
                <a:latin typeface="Constantia" pitchFamily="18" charset="0"/>
              </a:rPr>
              <a:t>банс</a:t>
            </a:r>
            <a:r>
              <a:rPr lang="uk-UA" altLang="uk-UA" b="1" dirty="0" smtClean="0">
                <a:solidFill>
                  <a:srgbClr val="00682F"/>
                </a:solidFill>
                <a:latin typeface="Constantia" pitchFamily="18" charset="0"/>
              </a:rPr>
              <a:t> залежно від віку, звичок дітей, тому що ніхто не зобов'язаний його виконувати. </a:t>
            </a:r>
          </a:p>
          <a:p>
            <a:endParaRPr lang="uk-UA" altLang="uk-UA" b="1" dirty="0">
              <a:solidFill>
                <a:srgbClr val="00682F"/>
              </a:solidFill>
              <a:latin typeface="Constantia" pitchFamily="18" charset="0"/>
            </a:endParaRPr>
          </a:p>
          <a:p>
            <a:r>
              <a:rPr lang="uk-UA" altLang="uk-UA" b="1" dirty="0" smtClean="0">
                <a:solidFill>
                  <a:srgbClr val="00682F"/>
                </a:solidFill>
                <a:latin typeface="Constantia" pitchFamily="18" charset="0"/>
              </a:rPr>
              <a:t>Якщо </a:t>
            </a:r>
            <a:r>
              <a:rPr lang="uk-UA" altLang="uk-UA" b="1" dirty="0" err="1" smtClean="0">
                <a:solidFill>
                  <a:srgbClr val="00682F"/>
                </a:solidFill>
                <a:latin typeface="Constantia" pitchFamily="18" charset="0"/>
              </a:rPr>
              <a:t>банс</a:t>
            </a:r>
            <a:r>
              <a:rPr lang="uk-UA" altLang="uk-UA" b="1" dirty="0" smtClean="0">
                <a:solidFill>
                  <a:srgbClr val="00682F"/>
                </a:solidFill>
                <a:latin typeface="Constantia" pitchFamily="18" charset="0"/>
              </a:rPr>
              <a:t> не захопить дітей, то вони не будуть брати активну участь.</a:t>
            </a:r>
            <a:endParaRPr lang="ru-RU" altLang="uk-UA" b="1" dirty="0" smtClean="0">
              <a:solidFill>
                <a:srgbClr val="00682F"/>
              </a:solidFill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uk-UA" altLang="uk-UA" b="1" i="1" dirty="0">
                <a:solidFill>
                  <a:srgbClr val="00682F"/>
                </a:solidFill>
                <a:latin typeface="Monotype Corsiva" pitchFamily="66" charset="0"/>
              </a:rPr>
              <a:t>Чому коло найзручніша позиція?</a:t>
            </a:r>
            <a:r>
              <a:rPr lang="ru-RU" altLang="uk-UA" b="1" i="1" dirty="0">
                <a:solidFill>
                  <a:srgbClr val="FFFF00"/>
                </a:solidFill>
              </a:rPr>
              <a:t/>
            </a:r>
            <a:br>
              <a:rPr lang="ru-RU" altLang="uk-UA" b="1" i="1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786058"/>
            <a:ext cx="5929354" cy="407194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</a:pPr>
            <a:r>
              <a:rPr lang="uk-UA" altLang="uk-UA" b="1" dirty="0" smtClean="0">
                <a:solidFill>
                  <a:srgbClr val="0C1DBE"/>
                </a:solidFill>
                <a:latin typeface="Constantia" pitchFamily="18" charset="0"/>
              </a:rPr>
              <a:t>Всі бачать того, хто проводить </a:t>
            </a:r>
            <a:r>
              <a:rPr lang="uk-UA" altLang="uk-UA" b="1" dirty="0" err="1" smtClean="0">
                <a:solidFill>
                  <a:srgbClr val="0C1DBE"/>
                </a:solidFill>
                <a:latin typeface="Constantia" pitchFamily="18" charset="0"/>
              </a:rPr>
              <a:t>банс</a:t>
            </a:r>
            <a:r>
              <a:rPr lang="uk-UA" altLang="uk-UA" b="1" dirty="0" smtClean="0">
                <a:solidFill>
                  <a:srgbClr val="0C1DBE"/>
                </a:solidFill>
                <a:latin typeface="Constantia" pitchFamily="18" charset="0"/>
              </a:rPr>
              <a:t> і можуть бути уважними.</a:t>
            </a:r>
          </a:p>
          <a:p>
            <a:pPr>
              <a:buFontTx/>
              <a:buChar char="•"/>
            </a:pPr>
            <a:r>
              <a:rPr lang="uk-UA" altLang="uk-UA" b="1" dirty="0" smtClean="0">
                <a:solidFill>
                  <a:srgbClr val="7822A8"/>
                </a:solidFill>
                <a:latin typeface="Constantia" pitchFamily="18" charset="0"/>
              </a:rPr>
              <a:t>Це впорядкована позиція і допомагає </a:t>
            </a:r>
            <a:r>
              <a:rPr lang="en-US" altLang="uk-UA" b="1" dirty="0" smtClean="0">
                <a:solidFill>
                  <a:srgbClr val="7822A8"/>
                </a:solidFill>
                <a:latin typeface="Constantia" pitchFamily="18" charset="0"/>
              </a:rPr>
              <a:t>  </a:t>
            </a:r>
            <a:r>
              <a:rPr lang="uk-UA" altLang="uk-UA" b="1" dirty="0" smtClean="0">
                <a:solidFill>
                  <a:srgbClr val="7822A8"/>
                </a:solidFill>
                <a:latin typeface="Constantia" pitchFamily="18" charset="0"/>
              </a:rPr>
              <a:t>дітям бути дисциплінованими.</a:t>
            </a:r>
          </a:p>
          <a:p>
            <a:pPr>
              <a:buFontTx/>
              <a:buChar char="•"/>
            </a:pPr>
            <a:r>
              <a:rPr lang="uk-UA" altLang="uk-UA" b="1" dirty="0" smtClean="0">
                <a:solidFill>
                  <a:srgbClr val="0C1DBE"/>
                </a:solidFill>
                <a:latin typeface="Constantia" pitchFamily="18" charset="0"/>
              </a:rPr>
              <a:t>Не створює відмінностей між дітьми.</a:t>
            </a:r>
          </a:p>
          <a:p>
            <a:pPr>
              <a:buFontTx/>
              <a:buChar char="•"/>
            </a:pPr>
            <a:r>
              <a:rPr lang="uk-UA" altLang="uk-UA" b="1" dirty="0" smtClean="0">
                <a:solidFill>
                  <a:srgbClr val="7822A8"/>
                </a:solidFill>
                <a:latin typeface="Constantia" pitchFamily="18" charset="0"/>
              </a:rPr>
              <a:t>Всі беруть участь і один одному не заважають. </a:t>
            </a:r>
            <a:endParaRPr lang="ru-RU" altLang="uk-UA" b="1" dirty="0" smtClean="0">
              <a:solidFill>
                <a:srgbClr val="7822A8"/>
              </a:solidFill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uk-UA" b="1" i="1" u="sng" dirty="0" smtClean="0">
                <a:solidFill>
                  <a:srgbClr val="FFFF00"/>
                </a:solidFill>
              </a:rPr>
              <a:t/>
            </a:r>
            <a:br>
              <a:rPr lang="uk-UA" altLang="uk-UA" b="1" i="1" u="sng" dirty="0" smtClean="0">
                <a:solidFill>
                  <a:srgbClr val="FFFF00"/>
                </a:solidFill>
              </a:rPr>
            </a:br>
            <a:r>
              <a:rPr lang="uk-UA" altLang="uk-UA" b="1" i="1" u="sng" dirty="0" smtClean="0">
                <a:solidFill>
                  <a:srgbClr val="FF0000"/>
                </a:solidFill>
                <a:latin typeface="Monotype Corsiva" pitchFamily="66" charset="0"/>
              </a:rPr>
              <a:t>НА ЗАВЕРШЕННЯ:</a:t>
            </a:r>
            <a:r>
              <a:rPr lang="ru-RU" altLang="uk-UA" b="1" i="1" dirty="0">
                <a:solidFill>
                  <a:srgbClr val="FFFF00"/>
                </a:solidFill>
              </a:rPr>
              <a:t/>
            </a:r>
            <a:br>
              <a:rPr lang="ru-RU" altLang="uk-UA" b="1" i="1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altLang="uk-UA" b="1" dirty="0" smtClean="0">
                <a:solidFill>
                  <a:srgbClr val="FF0000"/>
                </a:solidFill>
              </a:rPr>
              <a:t>! </a:t>
            </a:r>
            <a:r>
              <a:rPr lang="uk-UA" altLang="uk-UA" b="1" dirty="0" smtClean="0">
                <a:solidFill>
                  <a:srgbClr val="7822A8"/>
                </a:solidFill>
              </a:rPr>
              <a:t>Навчати </a:t>
            </a:r>
            <a:r>
              <a:rPr lang="uk-UA" altLang="uk-UA" b="1" dirty="0" err="1" smtClean="0">
                <a:solidFill>
                  <a:srgbClr val="7822A8"/>
                </a:solidFill>
              </a:rPr>
              <a:t>бансу</a:t>
            </a:r>
            <a:r>
              <a:rPr lang="uk-UA" altLang="uk-UA" b="1" dirty="0" smtClean="0">
                <a:solidFill>
                  <a:srgbClr val="7822A8"/>
                </a:solidFill>
              </a:rPr>
              <a:t> лише тоді, коли ми його добре знаємо (слова, музичний мотив), і вже пробували його перед тим.</a:t>
            </a:r>
            <a:endParaRPr lang="en-US" altLang="uk-UA" b="1" dirty="0" smtClean="0">
              <a:solidFill>
                <a:srgbClr val="7822A8"/>
              </a:solidFill>
            </a:endParaRPr>
          </a:p>
          <a:p>
            <a:endParaRPr lang="uk-UA" altLang="uk-UA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altLang="uk-UA" b="1" dirty="0" smtClean="0">
                <a:solidFill>
                  <a:srgbClr val="0C1DBE"/>
                </a:solidFill>
              </a:rPr>
              <a:t>Починати завжди з великим ентузіазмом і бути впевненим.</a:t>
            </a:r>
            <a:endParaRPr lang="ru-RU" altLang="uk-UA" b="1" dirty="0" smtClean="0">
              <a:solidFill>
                <a:srgbClr val="0C1DBE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-171400"/>
            <a:ext cx="6043626" cy="1225536"/>
          </a:xfrm>
        </p:spPr>
        <p:txBody>
          <a:bodyPr>
            <a:normAutofit fontScale="90000"/>
          </a:bodyPr>
          <a:lstStyle/>
          <a:p>
            <a:r>
              <a:rPr lang="uk-UA" alt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alt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altLang="uk-UA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ДЕЯКІ БАНСИ:</a:t>
            </a:r>
            <a:r>
              <a:rPr lang="ru-RU" altLang="uk-UA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uk-UA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196752"/>
            <a:ext cx="6048672" cy="446449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uk-UA" altLang="uk-UA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Форсаж</a:t>
            </a:r>
            <a:endParaRPr lang="uk-UA" altLang="uk-UA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uk-UA" altLang="uk-UA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Україна єдина</a:t>
            </a:r>
            <a:endParaRPr lang="uk-UA" altLang="uk-UA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uk-UA" altLang="uk-UA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Філософія (авторський </a:t>
            </a:r>
            <a:r>
              <a:rPr lang="uk-UA" altLang="uk-UA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банс</a:t>
            </a:r>
            <a:r>
              <a:rPr lang="uk-UA" altLang="uk-UA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)</a:t>
            </a:r>
            <a:endParaRPr lang="uk-UA" altLang="uk-UA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uk-UA" altLang="uk-UA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Тільки Ти, Господь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uk-UA" altLang="uk-UA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Я не маю, що дати Тобі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uk-UA" altLang="uk-UA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 оленя є свій дім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8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8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80"/>
                            </p:stCondLst>
                            <p:childTnLst>
                              <p:par>
                                <p:cTn id="3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80"/>
                            </p:stCondLst>
                            <p:childTnLst>
                              <p:par>
                                <p:cTn id="4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980"/>
                            </p:stCondLst>
                            <p:childTnLst>
                              <p:par>
                                <p:cTn id="5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28 січня 2018 р.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01060"/>
                </a:solidFill>
              </a:rPr>
              <a:t>Домашнє завдання:</a:t>
            </a:r>
          </a:p>
          <a:p>
            <a:r>
              <a:rPr lang="uk-UA" dirty="0" smtClean="0"/>
              <a:t>Підготувати і могти провести </a:t>
            </a:r>
            <a:r>
              <a:rPr lang="uk-UA" u="sng" dirty="0" smtClean="0"/>
              <a:t>1 гру</a:t>
            </a:r>
          </a:p>
          <a:p>
            <a:r>
              <a:rPr lang="uk-UA" dirty="0" smtClean="0"/>
              <a:t>Навчитися танцювати </a:t>
            </a:r>
            <a:r>
              <a:rPr lang="uk-UA" dirty="0" err="1" smtClean="0"/>
              <a:t>банс</a:t>
            </a:r>
            <a:r>
              <a:rPr lang="uk-UA" dirty="0" smtClean="0"/>
              <a:t> «Форсаж»</a:t>
            </a:r>
          </a:p>
          <a:p>
            <a:pPr marL="0" indent="0">
              <a:buNone/>
              <a:defRPr/>
            </a:pPr>
            <a:r>
              <a:rPr lang="uk-UA" altLang="uk-U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Ми маємо свій </a:t>
            </a:r>
            <a:r>
              <a:rPr lang="en-US" alt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YouTube</a:t>
            </a:r>
            <a:r>
              <a:rPr lang="uk-UA" alt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alt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канал</a:t>
            </a:r>
            <a:r>
              <a:rPr lang="uk-UA" altLang="uk-U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: «</a:t>
            </a:r>
            <a:r>
              <a:rPr lang="uk-UA" altLang="uk-UA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Василіянські</a:t>
            </a:r>
            <a:r>
              <a:rPr lang="uk-UA" altLang="uk-UA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аніматори ІФ».</a:t>
            </a:r>
          </a:p>
          <a:p>
            <a:r>
              <a:rPr lang="uk-UA" dirty="0" smtClean="0"/>
              <a:t>Сайт монастиря: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  <a:hlinkClick r:id="rId2"/>
              </a:rPr>
              <a:t>http://osbm.if.ua</a:t>
            </a:r>
            <a:r>
              <a:rPr lang="en-US" dirty="0" smtClean="0">
                <a:solidFill>
                  <a:srgbClr val="0070C0"/>
                </a:solidFill>
                <a:hlinkClick r:id="rId2"/>
              </a:rPr>
              <a:t>/</a:t>
            </a:r>
            <a:endParaRPr lang="uk-UA" dirty="0" smtClean="0">
              <a:solidFill>
                <a:srgbClr val="0070C0"/>
              </a:solidFill>
            </a:endParaRPr>
          </a:p>
          <a:p>
            <a:endParaRPr lang="uk-UA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52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Танець, спів, музика, пісня – це способи виявлення радості.</a:t>
            </a:r>
            <a:endParaRPr lang="ru-RU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  <a:latin typeface="Constantia" pitchFamily="18" charset="0"/>
              </a:rPr>
              <a:t>“ Хто співає, той двічі </a:t>
            </a:r>
            <a:r>
              <a:rPr lang="uk-UA" dirty="0" err="1" smtClean="0">
                <a:solidFill>
                  <a:srgbClr val="FF0000"/>
                </a:solidFill>
                <a:latin typeface="Constantia" pitchFamily="18" charset="0"/>
              </a:rPr>
              <a:t>молиться”</a:t>
            </a:r>
            <a:r>
              <a:rPr lang="uk-UA" dirty="0" smtClean="0">
                <a:solidFill>
                  <a:srgbClr val="FF0000"/>
                </a:solidFill>
                <a:latin typeface="Constantia" pitchFamily="18" charset="0"/>
              </a:rPr>
              <a:t>.</a:t>
            </a:r>
          </a:p>
          <a:p>
            <a:pPr algn="r">
              <a:buNone/>
            </a:pPr>
            <a:r>
              <a:rPr lang="uk-UA" dirty="0" smtClean="0">
                <a:solidFill>
                  <a:srgbClr val="FF0000"/>
                </a:solidFill>
                <a:latin typeface="Constantia" pitchFamily="18" charset="0"/>
              </a:rPr>
              <a:t>Св. Августин</a:t>
            </a:r>
          </a:p>
          <a:p>
            <a:pPr>
              <a:buNone/>
            </a:pPr>
            <a:r>
              <a:rPr lang="uk-UA" dirty="0" smtClean="0">
                <a:solidFill>
                  <a:srgbClr val="00682F"/>
                </a:solidFill>
                <a:latin typeface="Constantia" pitchFamily="18" charset="0"/>
              </a:rPr>
              <a:t>Більше того, хто танцює, той молиться тричі.</a:t>
            </a:r>
          </a:p>
          <a:p>
            <a:pPr>
              <a:buNone/>
            </a:pPr>
            <a:endParaRPr lang="uk-UA" dirty="0" smtClean="0">
              <a:latin typeface="Constantia" pitchFamily="18" charset="0"/>
            </a:endParaRPr>
          </a:p>
          <a:p>
            <a:pPr>
              <a:buNone/>
            </a:pPr>
            <a:r>
              <a:rPr lang="uk-UA" dirty="0" smtClean="0">
                <a:latin typeface="Constantia" pitchFamily="18" charset="0"/>
              </a:rPr>
              <a:t> </a:t>
            </a:r>
            <a:r>
              <a:rPr lang="uk-UA" dirty="0" smtClean="0">
                <a:solidFill>
                  <a:srgbClr val="002060"/>
                </a:solidFill>
                <a:latin typeface="Constantia" pitchFamily="18" charset="0"/>
              </a:rPr>
              <a:t>Танець – це молитва усього людського єства.</a:t>
            </a:r>
          </a:p>
          <a:p>
            <a:pPr>
              <a:buNone/>
            </a:pPr>
            <a:endParaRPr lang="uk-UA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None/>
            </a:pPr>
            <a:r>
              <a:rPr lang="uk-UA" dirty="0" smtClean="0">
                <a:latin typeface="Constantia" pitchFamily="18" charset="0"/>
              </a:rPr>
              <a:t>  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Якщо людина зустріла Христа, вона є дуже щасливою і має вміти ділитись цією особливою радістю з іншими.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186766" cy="548324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buNone/>
            </a:pPr>
            <a:r>
              <a:rPr lang="uk-UA" dirty="0" smtClean="0"/>
              <a:t> </a:t>
            </a:r>
            <a:r>
              <a:rPr lang="uk-UA" b="1" dirty="0" err="1" smtClean="0">
                <a:solidFill>
                  <a:srgbClr val="00B050"/>
                </a:solidFill>
                <a:latin typeface="Monotype Corsiva" pitchFamily="66" charset="0"/>
              </a:rPr>
              <a:t>“Любіть</a:t>
            </a:r>
            <a:r>
              <a:rPr lang="uk-UA" b="1" dirty="0" smtClean="0">
                <a:solidFill>
                  <a:srgbClr val="00B050"/>
                </a:solidFill>
                <a:latin typeface="Monotype Corsiva" pitchFamily="66" charset="0"/>
              </a:rPr>
              <a:t> те, що любить молодь і молодь полюбить те, що ви хочете їй </a:t>
            </a:r>
            <a:r>
              <a:rPr lang="uk-UA" b="1" dirty="0" err="1" smtClean="0">
                <a:solidFill>
                  <a:srgbClr val="00B050"/>
                </a:solidFill>
                <a:latin typeface="Monotype Corsiva" pitchFamily="66" charset="0"/>
              </a:rPr>
              <a:t>сказати”</a:t>
            </a:r>
            <a:endParaRPr lang="uk-UA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r">
              <a:spcBef>
                <a:spcPts val="600"/>
              </a:spcBef>
              <a:buNone/>
            </a:pPr>
            <a:r>
              <a:rPr lang="uk-UA" b="1" dirty="0" smtClean="0">
                <a:solidFill>
                  <a:srgbClr val="00B050"/>
                </a:solidFill>
                <a:latin typeface="Monotype Corsiva" pitchFamily="66" charset="0"/>
              </a:rPr>
              <a:t>Св. Іван </a:t>
            </a:r>
            <a:r>
              <a:rPr lang="uk-UA" b="1" dirty="0" err="1" smtClean="0">
                <a:solidFill>
                  <a:srgbClr val="00B050"/>
                </a:solidFill>
                <a:latin typeface="Monotype Corsiva" pitchFamily="66" charset="0"/>
              </a:rPr>
              <a:t>Боско</a:t>
            </a:r>
            <a:endParaRPr lang="uk-UA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r">
              <a:spcBef>
                <a:spcPts val="600"/>
              </a:spcBef>
              <a:buNone/>
            </a:pPr>
            <a:endParaRPr lang="uk-UA" dirty="0" smtClean="0"/>
          </a:p>
          <a:p>
            <a:pPr>
              <a:spcBef>
                <a:spcPts val="600"/>
              </a:spcBef>
              <a:buNone/>
            </a:pPr>
            <a:r>
              <a:rPr lang="uk-UA" dirty="0" smtClean="0">
                <a:latin typeface="Constantia" pitchFamily="18" charset="0"/>
              </a:rPr>
              <a:t>	</a:t>
            </a:r>
            <a:r>
              <a:rPr lang="uk-UA" b="1" dirty="0" smtClean="0">
                <a:solidFill>
                  <a:srgbClr val="C00000"/>
                </a:solidFill>
                <a:latin typeface="Constantia" pitchFamily="18" charset="0"/>
              </a:rPr>
              <a:t>Є дуже важливим вміти відчувати те, чим живе молодь чи діти.</a:t>
            </a:r>
          </a:p>
          <a:p>
            <a:pPr>
              <a:spcBef>
                <a:spcPts val="600"/>
              </a:spcBef>
              <a:buNone/>
            </a:pPr>
            <a:endParaRPr lang="uk-UA" dirty="0" smtClean="0">
              <a:latin typeface="Constantia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uk-UA" dirty="0" smtClean="0">
                <a:latin typeface="Constantia" pitchFamily="18" charset="0"/>
              </a:rPr>
              <a:t> </a:t>
            </a:r>
            <a:r>
              <a:rPr lang="uk-UA" dirty="0" smtClean="0">
                <a:solidFill>
                  <a:srgbClr val="9A11B5"/>
                </a:solidFill>
                <a:latin typeface="Constantia" pitchFamily="18" charset="0"/>
              </a:rPr>
              <a:t>“</a:t>
            </a:r>
            <a:r>
              <a:rPr lang="uk-UA" dirty="0" smtClean="0">
                <a:latin typeface="Constantia" pitchFamily="18" charset="0"/>
              </a:rPr>
              <a:t> </a:t>
            </a:r>
            <a:r>
              <a:rPr lang="uk-UA" b="1" dirty="0" smtClean="0">
                <a:solidFill>
                  <a:srgbClr val="9A11B5"/>
                </a:solidFill>
                <a:latin typeface="Constantia" pitchFamily="18" charset="0"/>
              </a:rPr>
              <a:t>Треба </a:t>
            </a:r>
            <a:r>
              <a:rPr lang="uk-UA" b="1" dirty="0" err="1" smtClean="0">
                <a:solidFill>
                  <a:srgbClr val="9A11B5"/>
                </a:solidFill>
                <a:latin typeface="Constantia" pitchFamily="18" charset="0"/>
              </a:rPr>
              <a:t>задовільнити</a:t>
            </a:r>
            <a:r>
              <a:rPr lang="uk-UA" b="1" dirty="0" smtClean="0">
                <a:solidFill>
                  <a:srgbClr val="9A11B5"/>
                </a:solidFill>
                <a:latin typeface="Constantia" pitchFamily="18" charset="0"/>
              </a:rPr>
              <a:t> </a:t>
            </a:r>
            <a:r>
              <a:rPr lang="uk-UA" b="1" dirty="0" err="1" smtClean="0">
                <a:solidFill>
                  <a:srgbClr val="9A11B5"/>
                </a:solidFill>
                <a:latin typeface="Constantia" pitchFamily="18" charset="0"/>
              </a:rPr>
              <a:t>природнє</a:t>
            </a:r>
            <a:r>
              <a:rPr lang="uk-UA" b="1" dirty="0" smtClean="0">
                <a:solidFill>
                  <a:srgbClr val="9A11B5"/>
                </a:solidFill>
                <a:latin typeface="Constantia" pitchFamily="18" charset="0"/>
              </a:rPr>
              <a:t> прагнення дитини до свободи, руху і </a:t>
            </a:r>
            <a:r>
              <a:rPr lang="uk-UA" b="1" dirty="0" err="1" smtClean="0">
                <a:solidFill>
                  <a:srgbClr val="9A11B5"/>
                </a:solidFill>
                <a:latin typeface="Constantia" pitchFamily="18" charset="0"/>
              </a:rPr>
              <a:t>радості”</a:t>
            </a:r>
            <a:r>
              <a:rPr lang="uk-UA" b="1" dirty="0" smtClean="0">
                <a:solidFill>
                  <a:srgbClr val="9A11B5"/>
                </a:solidFill>
                <a:latin typeface="Constantia" pitchFamily="18" charset="0"/>
              </a:rPr>
              <a:t>.</a:t>
            </a:r>
          </a:p>
          <a:p>
            <a:pPr algn="r">
              <a:spcBef>
                <a:spcPts val="600"/>
              </a:spcBef>
              <a:buNone/>
            </a:pPr>
            <a:r>
              <a:rPr lang="uk-UA" b="1" dirty="0" smtClean="0">
                <a:solidFill>
                  <a:srgbClr val="9A11B5"/>
                </a:solidFill>
                <a:latin typeface="Constantia" pitchFamily="18" charset="0"/>
              </a:rPr>
              <a:t>Св. Іван </a:t>
            </a:r>
            <a:r>
              <a:rPr lang="uk-UA" b="1" dirty="0" err="1" smtClean="0">
                <a:solidFill>
                  <a:srgbClr val="9A11B5"/>
                </a:solidFill>
                <a:latin typeface="Constantia" pitchFamily="18" charset="0"/>
              </a:rPr>
              <a:t>Боско</a:t>
            </a:r>
            <a:endParaRPr lang="uk-UA" b="1" dirty="0" smtClean="0">
              <a:solidFill>
                <a:srgbClr val="9A11B5"/>
              </a:solidFill>
              <a:latin typeface="Constantia" pitchFamily="18" charset="0"/>
            </a:endParaRPr>
          </a:p>
          <a:p>
            <a:pPr>
              <a:spcBef>
                <a:spcPts val="600"/>
              </a:spcBef>
              <a:buNone/>
            </a:pPr>
            <a:r>
              <a:rPr lang="uk-UA" b="1" dirty="0" smtClean="0">
                <a:solidFill>
                  <a:srgbClr val="9A11B5"/>
                </a:solidFill>
                <a:latin typeface="Constantia" pitchFamily="18" charset="0"/>
              </a:rPr>
              <a:t>– Усім цим є </a:t>
            </a:r>
            <a:r>
              <a:rPr lang="uk-UA" b="1" dirty="0" err="1" smtClean="0">
                <a:solidFill>
                  <a:srgbClr val="9A11B5"/>
                </a:solidFill>
                <a:latin typeface="Constantia" pitchFamily="18" charset="0"/>
              </a:rPr>
              <a:t>банс</a:t>
            </a:r>
            <a:r>
              <a:rPr lang="uk-UA" b="1" dirty="0" smtClean="0">
                <a:solidFill>
                  <a:srgbClr val="9A11B5"/>
                </a:solidFill>
                <a:latin typeface="Constantia" pitchFamily="18" charset="0"/>
              </a:rPr>
              <a:t>, є танець, є спів, є пісня.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357166"/>
            <a:ext cx="7901014" cy="1154098"/>
          </a:xfrm>
        </p:spPr>
        <p:txBody>
          <a:bodyPr>
            <a:normAutofit fontScale="90000"/>
          </a:bodyPr>
          <a:lstStyle/>
          <a:p>
            <a:r>
              <a:rPr lang="uk-UA" altLang="uk-UA" b="1" i="1" dirty="0">
                <a:solidFill>
                  <a:srgbClr val="FFFF00"/>
                </a:solidFill>
                <a:latin typeface="Constantia" pitchFamily="18" charset="0"/>
              </a:rPr>
              <a:t/>
            </a:r>
            <a:br>
              <a:rPr lang="uk-UA" altLang="uk-UA" b="1" i="1" dirty="0">
                <a:solidFill>
                  <a:srgbClr val="FFFF00"/>
                </a:solidFill>
                <a:latin typeface="Constantia" pitchFamily="18" charset="0"/>
              </a:rPr>
            </a:br>
            <a:r>
              <a:rPr lang="uk-UA" altLang="uk-UA" b="1" i="1" dirty="0" smtClean="0">
                <a:solidFill>
                  <a:srgbClr val="482E3B"/>
                </a:solidFill>
                <a:latin typeface="Constantia" pitchFamily="18" charset="0"/>
              </a:rPr>
              <a:t>Що таке "</a:t>
            </a:r>
            <a:r>
              <a:rPr lang="uk-UA" altLang="uk-UA" b="1" i="1" dirty="0" err="1" smtClean="0">
                <a:solidFill>
                  <a:srgbClr val="482E3B"/>
                </a:solidFill>
                <a:latin typeface="Constantia" pitchFamily="18" charset="0"/>
              </a:rPr>
              <a:t>банс</a:t>
            </a:r>
            <a:r>
              <a:rPr lang="uk-UA" altLang="uk-UA" b="1" i="1" dirty="0" smtClean="0">
                <a:solidFill>
                  <a:srgbClr val="482E3B"/>
                </a:solidFill>
                <a:latin typeface="Constantia" pitchFamily="18" charset="0"/>
              </a:rPr>
              <a:t>"?</a:t>
            </a:r>
            <a:r>
              <a:rPr lang="ru-RU" altLang="uk-UA" b="1" i="1" dirty="0" smtClean="0">
                <a:solidFill>
                  <a:srgbClr val="FFFF00"/>
                </a:solidFill>
              </a:rPr>
              <a:t/>
            </a:r>
            <a:br>
              <a:rPr lang="ru-RU" altLang="uk-UA" b="1" i="1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429684" cy="5214974"/>
          </a:xfrm>
        </p:spPr>
        <p:txBody>
          <a:bodyPr>
            <a:normAutofit/>
          </a:bodyPr>
          <a:lstStyle/>
          <a:p>
            <a:r>
              <a:rPr lang="uk-UA" altLang="uk-UA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Це перерва, оплески, вибух емоцій, зняття напруги між різними завданнями. </a:t>
            </a:r>
            <a:r>
              <a:rPr lang="uk-UA" altLang="uk-UA" b="1" dirty="0" err="1" smtClean="0">
                <a:solidFill>
                  <a:srgbClr val="7030A0"/>
                </a:solidFill>
                <a:latin typeface="Constantia" pitchFamily="18" charset="0"/>
              </a:rPr>
              <a:t>Банс</a:t>
            </a:r>
            <a:r>
              <a:rPr lang="uk-UA" altLang="uk-UA" b="1" dirty="0" smtClean="0">
                <a:solidFill>
                  <a:srgbClr val="7030A0"/>
                </a:solidFill>
                <a:latin typeface="Constantia" pitchFamily="18" charset="0"/>
              </a:rPr>
              <a:t> служить для розігріву атмосфери, роблячи її простішою і невимушеною, для створення радісного настрою.</a:t>
            </a:r>
          </a:p>
          <a:p>
            <a:r>
              <a:rPr lang="uk-UA" altLang="uk-UA" b="1" dirty="0" smtClean="0">
                <a:solidFill>
                  <a:srgbClr val="00682F"/>
                </a:solidFill>
                <a:latin typeface="Constantia" pitchFamily="18" charset="0"/>
              </a:rPr>
              <a:t>Його можна вигадувати, переробляти, пристосовувати. </a:t>
            </a:r>
          </a:p>
          <a:p>
            <a:r>
              <a:rPr lang="uk-UA" altLang="uk-UA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Успіх </a:t>
            </a:r>
            <a:r>
              <a:rPr lang="uk-UA" altLang="uk-UA" b="1" dirty="0" err="1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бансу</a:t>
            </a:r>
            <a:r>
              <a:rPr lang="uk-UA" altLang="uk-UA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 залежить від його простоти і короткості.</a:t>
            </a:r>
            <a:endParaRPr lang="ru-RU" altLang="uk-UA" b="1" dirty="0" smtClean="0">
              <a:solidFill>
                <a:schemeClr val="accent6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5857916" cy="1082660"/>
          </a:xfr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uk-UA" sz="4800" b="1" spc="600" dirty="0" err="1" smtClean="0">
                <a:solidFill>
                  <a:srgbClr val="ED13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Банс</a:t>
            </a:r>
            <a:r>
              <a:rPr lang="uk-UA" sz="4800" b="1" spc="600" dirty="0" smtClean="0">
                <a:solidFill>
                  <a:srgbClr val="ED13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ламає кригу</a:t>
            </a:r>
            <a:r>
              <a:rPr lang="uk-UA" sz="4800" spc="600" dirty="0" smtClean="0">
                <a:solidFill>
                  <a:srgbClr val="ED13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4800" spc="600" dirty="0">
              <a:solidFill>
                <a:srgbClr val="ED13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73322"/>
            <a:ext cx="8143932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Він дозволяє виразитися справжності   дітей,  виразити їхні емоції.</a:t>
            </a:r>
          </a:p>
          <a:p>
            <a:pPr>
              <a:buNone/>
            </a:pPr>
            <a:endParaRPr lang="uk-UA" b="1" dirty="0" smtClean="0"/>
          </a:p>
          <a:p>
            <a:pPr algn="ctr">
              <a:buNone/>
            </a:pPr>
            <a:r>
              <a:rPr lang="uk-UA" b="1" dirty="0" err="1" smtClean="0"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Банс</a:t>
            </a:r>
            <a:r>
              <a:rPr lang="uk-UA" b="1" dirty="0" smtClean="0"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може бути також носієм інформації.</a:t>
            </a:r>
          </a:p>
          <a:p>
            <a:pPr>
              <a:buNone/>
            </a:pPr>
            <a:endParaRPr lang="uk-UA" b="1" dirty="0" smtClean="0"/>
          </a:p>
          <a:p>
            <a:pPr algn="ctr">
              <a:buNone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Вмілий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катехит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аніматор має вміти правильно підібрати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банс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певної публіки та до певного віку.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6500858" cy="635798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uk-UA" altLang="uk-UA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/>
            </a:r>
            <a:br>
              <a:rPr lang="uk-UA" altLang="uk-UA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uk-UA" altLang="uk-UA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Співати і танцювати </a:t>
            </a:r>
            <a:r>
              <a:rPr lang="uk-UA" altLang="uk-UA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банс</a:t>
            </a:r>
            <a:r>
              <a:rPr lang="uk-UA" altLang="uk-UA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 - це непросто.</a:t>
            </a:r>
            <a:br>
              <a:rPr lang="uk-UA" altLang="uk-UA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uk-UA" altLang="uk-UA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 Можна мати вроджену здатність керувати масами дітей, але можна і навчитися, знаючи техніку і маючи трохи хитрощів.</a:t>
            </a:r>
            <a:br>
              <a:rPr lang="uk-UA" altLang="uk-UA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uk-UA" altLang="uk-UA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/>
            </a:r>
            <a:br>
              <a:rPr lang="uk-UA" altLang="uk-UA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</a:br>
            <a:r>
              <a:rPr lang="uk-UA" altLang="uk-UA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Для </a:t>
            </a:r>
            <a:r>
              <a:rPr lang="uk-UA" altLang="uk-UA" b="1" dirty="0" err="1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бансу</a:t>
            </a:r>
            <a:r>
              <a:rPr lang="uk-UA" altLang="uk-UA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 не вистачає знати музику, слова і жести, потрібно ВМІТИ це і </a:t>
            </a:r>
            <a:r>
              <a:rPr lang="uk-UA" altLang="uk-UA" b="1" u="sng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захопити</a:t>
            </a:r>
            <a:r>
              <a:rPr lang="uk-UA" altLang="uk-UA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Arabic Typesetting" pitchFamily="66" charset="-78"/>
              </a:rPr>
              <a:t> цим якнайбільше дітей.</a:t>
            </a:r>
            <a:r>
              <a:rPr lang="ru-RU" altLang="uk-UA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uk-UA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300" dirty="0" smtClean="0">
                <a:solidFill>
                  <a:srgbClr val="00682F"/>
                </a:solidFill>
                <a:latin typeface="Monotype Corsiva" pitchFamily="66" charset="0"/>
              </a:rPr>
              <a:t>Типи </a:t>
            </a:r>
            <a:r>
              <a:rPr lang="uk-UA" b="1" spc="300" dirty="0" err="1" smtClean="0">
                <a:solidFill>
                  <a:srgbClr val="00682F"/>
                </a:solidFill>
                <a:latin typeface="Monotype Corsiva" pitchFamily="66" charset="0"/>
              </a:rPr>
              <a:t>бансів</a:t>
            </a:r>
            <a:endParaRPr lang="ru-RU" b="1" spc="300" dirty="0">
              <a:solidFill>
                <a:srgbClr val="00682F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uk-UA" sz="3000" b="1" dirty="0" err="1" smtClean="0">
                <a:solidFill>
                  <a:srgbClr val="F01060"/>
                </a:solidFill>
                <a:latin typeface="Constantia" pitchFamily="18" charset="0"/>
              </a:rPr>
              <a:t>Банс</a:t>
            </a:r>
            <a:r>
              <a:rPr lang="uk-UA" sz="3000" b="1" dirty="0" smtClean="0">
                <a:solidFill>
                  <a:srgbClr val="F01060"/>
                </a:solidFill>
                <a:latin typeface="Constantia" pitchFamily="18" charset="0"/>
              </a:rPr>
              <a:t> оплесків.</a:t>
            </a:r>
          </a:p>
          <a:p>
            <a:pPr marL="514350" indent="-514350">
              <a:buNone/>
            </a:pPr>
            <a:r>
              <a:rPr lang="uk-UA" sz="3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	З оплесків чи плескання можна зробити справжнє шоу, зробити момент анімації. Такі </a:t>
            </a:r>
            <a:r>
              <a:rPr lang="uk-UA" sz="3000" b="1" dirty="0" err="1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банси</a:t>
            </a:r>
            <a:r>
              <a:rPr lang="uk-UA" sz="3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 є швидкими.</a:t>
            </a:r>
          </a:p>
          <a:p>
            <a:pPr marL="514350" indent="-514350">
              <a:buNone/>
            </a:pPr>
            <a:r>
              <a:rPr lang="uk-UA" sz="3000" b="1" i="1" dirty="0" smtClean="0">
                <a:solidFill>
                  <a:srgbClr val="00B050"/>
                </a:solidFill>
                <a:latin typeface="Constantia" pitchFamily="18" charset="0"/>
              </a:rPr>
              <a:t>Корисний для: </a:t>
            </a:r>
          </a:p>
          <a:p>
            <a:pPr marL="514350" indent="-514350"/>
            <a:r>
              <a:rPr lang="uk-UA" sz="3000" b="1" i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- </a:t>
            </a:r>
            <a:r>
              <a:rPr lang="uk-UA" sz="3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Логічного завершення вистави, гри, конкурсу.</a:t>
            </a:r>
          </a:p>
          <a:p>
            <a:pPr marL="514350" indent="-514350"/>
            <a:r>
              <a:rPr lang="uk-UA" sz="30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- Привітання переможців змагань.</a:t>
            </a:r>
          </a:p>
          <a:p>
            <a:pPr marL="514350" indent="-514350">
              <a:buNone/>
            </a:pPr>
            <a:endParaRPr lang="uk-UA" sz="3000" b="1" i="1" dirty="0" smtClean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  <a:p>
            <a:pPr marL="514350" indent="-514350">
              <a:buNone/>
            </a:pPr>
            <a:endParaRPr lang="uk-UA" sz="3000" b="1" i="1" dirty="0" smtClean="0">
              <a:solidFill>
                <a:schemeClr val="accent4">
                  <a:lumMod val="50000"/>
                </a:schemeClr>
              </a:solidFill>
              <a:latin typeface="Constantia" pitchFamily="18" charset="0"/>
            </a:endParaRPr>
          </a:p>
          <a:p>
            <a:pPr marL="514350" indent="-514350"/>
            <a:endParaRPr lang="uk-UA" sz="3000" b="1" dirty="0" smtClean="0">
              <a:solidFill>
                <a:srgbClr val="F01060"/>
              </a:solidFill>
              <a:latin typeface="Constantia" pitchFamily="18" charset="0"/>
            </a:endParaRPr>
          </a:p>
          <a:p>
            <a:pPr>
              <a:buNone/>
            </a:pPr>
            <a:endParaRPr lang="uk-UA" sz="3000" b="1" dirty="0" smtClean="0">
              <a:solidFill>
                <a:srgbClr val="F01060"/>
              </a:solidFill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5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5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5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6304" y="332656"/>
            <a:ext cx="7715304" cy="55721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altLang="uk-UA" sz="3500" b="1" dirty="0" smtClean="0">
                <a:solidFill>
                  <a:srgbClr val="FF0066"/>
                </a:solidFill>
                <a:latin typeface="Constantia" pitchFamily="18" charset="0"/>
              </a:rPr>
              <a:t>2. Галасливий </a:t>
            </a:r>
            <a:r>
              <a:rPr lang="uk-UA" altLang="uk-UA" sz="3500" b="1" dirty="0" err="1" smtClean="0">
                <a:solidFill>
                  <a:srgbClr val="FF0066"/>
                </a:solidFill>
                <a:latin typeface="Constantia" pitchFamily="18" charset="0"/>
              </a:rPr>
              <a:t>банс</a:t>
            </a:r>
            <a:r>
              <a:rPr lang="uk-UA" altLang="uk-UA" sz="3500" b="1" dirty="0" smtClean="0">
                <a:solidFill>
                  <a:srgbClr val="FF0066"/>
                </a:solidFill>
                <a:latin typeface="Constantia" pitchFamily="18" charset="0"/>
              </a:rPr>
              <a:t> – </a:t>
            </a:r>
            <a:r>
              <a:rPr lang="uk-UA" altLang="uk-UA" sz="3500" b="1" dirty="0" err="1" smtClean="0">
                <a:solidFill>
                  <a:srgbClr val="FF0066"/>
                </a:solidFill>
                <a:latin typeface="Constantia" pitchFamily="18" charset="0"/>
              </a:rPr>
              <a:t>кричалки</a:t>
            </a:r>
            <a:r>
              <a:rPr lang="uk-UA" altLang="uk-UA" sz="3500" b="1" dirty="0" smtClean="0">
                <a:solidFill>
                  <a:srgbClr val="FF0066"/>
                </a:solidFill>
                <a:latin typeface="Constantia" pitchFamily="18" charset="0"/>
              </a:rPr>
              <a:t>.</a:t>
            </a:r>
            <a:r>
              <a:rPr lang="uk-UA" altLang="uk-UA" sz="3500" b="1" dirty="0" smtClean="0">
                <a:solidFill>
                  <a:srgbClr val="00FF00"/>
                </a:solidFill>
                <a:latin typeface="Constantia" pitchFamily="18" charset="0"/>
              </a:rPr>
              <a:t> </a:t>
            </a:r>
            <a:endParaRPr lang="en-US" altLang="uk-UA" sz="3500" b="1" dirty="0" smtClean="0">
              <a:solidFill>
                <a:srgbClr val="00FF00"/>
              </a:solidFill>
              <a:latin typeface="Constantia" pitchFamily="18" charset="0"/>
            </a:endParaRPr>
          </a:p>
          <a:p>
            <a:r>
              <a:rPr lang="uk-UA" alt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Аніматор повинен бути впевнений, що це добрий </a:t>
            </a:r>
            <a:r>
              <a:rPr lang="uk-UA" altLang="uk-UA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банс</a:t>
            </a:r>
            <a:r>
              <a:rPr lang="uk-UA" alt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, бо не може вживати інші засоби, крім свого голосу. Такий </a:t>
            </a:r>
            <a:r>
              <a:rPr lang="uk-UA" altLang="uk-UA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банс</a:t>
            </a:r>
            <a:r>
              <a:rPr lang="uk-UA" alt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мусить бути пристосований для великої групи дітей. </a:t>
            </a:r>
          </a:p>
          <a:p>
            <a:pPr>
              <a:buNone/>
            </a:pPr>
            <a:r>
              <a:rPr lang="en-US" alt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	</a:t>
            </a:r>
            <a:r>
              <a:rPr lang="uk-UA" altLang="uk-UA" sz="3500" b="1" i="1" dirty="0" smtClean="0">
                <a:solidFill>
                  <a:srgbClr val="00B050"/>
                </a:solidFill>
                <a:latin typeface="Constantia" pitchFamily="18" charset="0"/>
              </a:rPr>
              <a:t>Корисний для:</a:t>
            </a:r>
          </a:p>
          <a:p>
            <a:r>
              <a:rPr lang="uk-UA" alt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- Отримання тиші</a:t>
            </a:r>
          </a:p>
          <a:p>
            <a:r>
              <a:rPr lang="uk-UA" alt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- Заповнення короткої паузи між різними заняттями під час зустрічі</a:t>
            </a:r>
          </a:p>
          <a:p>
            <a:r>
              <a:rPr lang="uk-UA" alt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- Підкреслення певних моментів (День Народження, завершення зустрічі, перед їдою…)</a:t>
            </a:r>
            <a:endParaRPr lang="ru-RU" altLang="uk-UA" b="1" dirty="0" smtClean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58204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altLang="uk-UA" sz="3500" b="1" dirty="0" smtClean="0">
                <a:solidFill>
                  <a:srgbClr val="FF0066"/>
                </a:solidFill>
                <a:latin typeface="Constantia" pitchFamily="18" charset="0"/>
              </a:rPr>
              <a:t>3. Співаний </a:t>
            </a:r>
            <a:r>
              <a:rPr lang="uk-UA" altLang="uk-UA" sz="3500" b="1" dirty="0" err="1" smtClean="0">
                <a:solidFill>
                  <a:srgbClr val="FF0066"/>
                </a:solidFill>
                <a:latin typeface="Constantia" pitchFamily="18" charset="0"/>
              </a:rPr>
              <a:t>банс</a:t>
            </a:r>
            <a:r>
              <a:rPr lang="uk-UA" altLang="uk-UA" sz="3500" b="1" dirty="0" smtClean="0">
                <a:solidFill>
                  <a:srgbClr val="FF0066"/>
                </a:solidFill>
                <a:latin typeface="Constantia" pitchFamily="18" charset="0"/>
              </a:rPr>
              <a:t>.</a:t>
            </a:r>
          </a:p>
          <a:p>
            <a:r>
              <a:rPr lang="uk-UA" alt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Це класичний </a:t>
            </a:r>
            <a:r>
              <a:rPr lang="uk-UA" altLang="uk-UA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банс</a:t>
            </a:r>
            <a:r>
              <a:rPr lang="uk-UA" alt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з музичним мотивом, з текстом і жестами, пов'язаними з ним. Його можна часто використовувати для дітей будь-якого віку.</a:t>
            </a:r>
          </a:p>
          <a:p>
            <a:pPr>
              <a:buNone/>
            </a:pPr>
            <a:r>
              <a:rPr lang="uk-UA" altLang="uk-UA" b="1" i="1" dirty="0" smtClean="0">
                <a:solidFill>
                  <a:srgbClr val="00B050"/>
                </a:solidFill>
                <a:latin typeface="Constantia" pitchFamily="18" charset="0"/>
              </a:rPr>
              <a:t>    Корисний для:</a:t>
            </a:r>
          </a:p>
          <a:p>
            <a:r>
              <a:rPr lang="uk-UA" alt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- Моментів паузи</a:t>
            </a:r>
          </a:p>
          <a:p>
            <a:r>
              <a:rPr lang="uk-UA" alt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- Розважання іншим способом</a:t>
            </a:r>
          </a:p>
          <a:p>
            <a:r>
              <a:rPr lang="uk-UA" alt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- Між такими </a:t>
            </a:r>
            <a:r>
              <a:rPr lang="uk-UA" altLang="uk-UA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бансами</a:t>
            </a:r>
            <a:r>
              <a:rPr lang="uk-UA" alt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можна вставити моменти </a:t>
            </a:r>
            <a:r>
              <a:rPr lang="uk-UA" altLang="uk-UA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катехизації</a:t>
            </a:r>
            <a:r>
              <a:rPr lang="uk-UA" alt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, ігор... Але треба вміло підібрати </a:t>
            </a:r>
            <a:r>
              <a:rPr lang="uk-UA" altLang="uk-UA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банс</a:t>
            </a:r>
            <a:r>
              <a:rPr lang="uk-UA" altLang="uk-UA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.</a:t>
            </a:r>
            <a:endParaRPr lang="ru-RU" altLang="uk-UA" b="1" dirty="0" smtClean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595</Words>
  <Application>Microsoft Office PowerPoint</Application>
  <PresentationFormat>Екран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4" baseType="lpstr">
      <vt:lpstr>Arabic Typesetting</vt:lpstr>
      <vt:lpstr>Arial</vt:lpstr>
      <vt:lpstr>Calibri</vt:lpstr>
      <vt:lpstr>Constantia</vt:lpstr>
      <vt:lpstr>Monotype Corsiva</vt:lpstr>
      <vt:lpstr>Wingdings</vt:lpstr>
      <vt:lpstr>Тема Office</vt:lpstr>
      <vt:lpstr>Бансологія © Опрацювали Василіянські аніматори Івано- Франківська</vt:lpstr>
      <vt:lpstr>Танець, спів, музика, пісня – це способи виявлення радості.</vt:lpstr>
      <vt:lpstr>Презентація PowerPoint</vt:lpstr>
      <vt:lpstr> Що таке "банс"? </vt:lpstr>
      <vt:lpstr>Банс ламає кригу.</vt:lpstr>
      <vt:lpstr> Співати і танцювати банс - це непросто.  Можна мати вроджену здатність керувати масами дітей, але можна і навчитися, знаючи техніку і маючи трохи хитрощів.  Для бансу не вистачає знати музику, слова і жести, потрібно ВМІТИ це і захопити цим якнайбільше дітей. </vt:lpstr>
      <vt:lpstr>Типи бансів</vt:lpstr>
      <vt:lpstr>Презентація PowerPoint</vt:lpstr>
      <vt:lpstr>Презентація PowerPoint</vt:lpstr>
      <vt:lpstr>Презентація PowerPoint</vt:lpstr>
      <vt:lpstr>Презентація PowerPoint</vt:lpstr>
      <vt:lpstr>З чого розпочати вивчення бансу?</vt:lpstr>
      <vt:lpstr> Застереження!!! </vt:lpstr>
      <vt:lpstr>Чому коло найзручніша позиція? </vt:lpstr>
      <vt:lpstr> НА ЗАВЕРШЕННЯ: </vt:lpstr>
      <vt:lpstr> ДЕЯКІ БАНСИ: </vt:lpstr>
      <vt:lpstr>28 січня 2018 р.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Бансологія</dc:title>
  <dc:creator>Sz</dc:creator>
  <cp:lastModifiedBy>Амвросій</cp:lastModifiedBy>
  <cp:revision>59</cp:revision>
  <dcterms:created xsi:type="dcterms:W3CDTF">2017-12-08T21:43:44Z</dcterms:created>
  <dcterms:modified xsi:type="dcterms:W3CDTF">2018-03-05T14:39:00Z</dcterms:modified>
  <cp:contentStatus/>
</cp:coreProperties>
</file>